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2.jpg" ContentType="image/jpg"/>
  <Override PartName="/ppt/media/image13.jpg" ContentType="image/jpg"/>
  <Override PartName="/ppt/media/image14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0.jpg" ContentType="image/jpg"/>
  <Override PartName="/ppt/media/image21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81" r:id="rId3"/>
    <p:sldId id="282" r:id="rId4"/>
    <p:sldId id="302" r:id="rId5"/>
    <p:sldId id="301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3" r:id="rId24"/>
    <p:sldId id="304" r:id="rId25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168EBD-240E-4945-9460-8287F590D919}" v="776" dt="2025-11-23T17:15:35.18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 autoAdjust="0"/>
    <p:restoredTop sz="94635" autoAdjust="0"/>
  </p:normalViewPr>
  <p:slideViewPr>
    <p:cSldViewPr>
      <p:cViewPr varScale="1">
        <p:scale>
          <a:sx n="47" d="100"/>
          <a:sy n="47" d="100"/>
        </p:scale>
        <p:origin x="24" y="5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4190"/>
    </p:cViewPr>
  </p:sorterViewPr>
  <p:notesViewPr>
    <p:cSldViewPr>
      <p:cViewPr varScale="1">
        <p:scale>
          <a:sx n="56" d="100"/>
          <a:sy n="56" d="100"/>
        </p:scale>
        <p:origin x="365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0E169-2699-499E-B0A7-1A55C99F23C9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E6881-1466-4137-8F01-F7DDE36EE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883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E6881-1466-4137-8F01-F7DDE36EE6C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503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39949" y="1373949"/>
            <a:ext cx="12613005" cy="116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950" b="0" i="0">
                <a:solidFill>
                  <a:srgbClr val="D94E32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A4A4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238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950" b="0" i="0">
                <a:solidFill>
                  <a:srgbClr val="D94E32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A4A4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238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950" b="0" i="0">
                <a:solidFill>
                  <a:srgbClr val="D94E32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A4A4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238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6E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7858125" cy="10283190"/>
          </a:xfrm>
          <a:custGeom>
            <a:avLst/>
            <a:gdLst/>
            <a:ahLst/>
            <a:cxnLst/>
            <a:rect l="l" t="t" r="r" b="b"/>
            <a:pathLst>
              <a:path w="7858125" h="10283190">
                <a:moveTo>
                  <a:pt x="7858125" y="10283093"/>
                </a:moveTo>
                <a:lnTo>
                  <a:pt x="0" y="10283093"/>
                </a:lnTo>
                <a:lnTo>
                  <a:pt x="0" y="0"/>
                </a:lnTo>
                <a:lnTo>
                  <a:pt x="7858125" y="0"/>
                </a:lnTo>
                <a:lnTo>
                  <a:pt x="7858125" y="10283093"/>
                </a:lnTo>
                <a:close/>
              </a:path>
            </a:pathLst>
          </a:custGeom>
          <a:solidFill>
            <a:srgbClr val="D94E3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2512" y="666749"/>
            <a:ext cx="5753099" cy="894427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9263" y="7722194"/>
            <a:ext cx="2005025" cy="225050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950" b="0" i="0">
                <a:solidFill>
                  <a:srgbClr val="D94E32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A4A4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238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A4A4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238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16823" y="554336"/>
            <a:ext cx="15257099" cy="2305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950" b="0" i="0">
                <a:solidFill>
                  <a:srgbClr val="D94E32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92388" y="3251075"/>
            <a:ext cx="16103222" cy="39693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7221200" y="9238564"/>
            <a:ext cx="371475" cy="327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A4A4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238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6.wdp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6.wdp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3.wdp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3.wdp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microsoft.com/office/2007/relationships/hdphoto" Target="../media/hdphoto4.wdp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6741C170-E663-522A-FE13-9D7B99389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0" name="Picture 19" descr="A pizza with mushrooms and basil on a wooden board&#10;&#10;AI-generated content may be incorrect.">
            <a:extLst>
              <a:ext uri="{FF2B5EF4-FFF2-40B4-BE49-F238E27FC236}">
                <a16:creationId xmlns:a16="http://schemas.microsoft.com/office/drawing/2014/main" id="{30D70C54-2332-4AAC-5EB7-9A749C9E9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91" b="98402" l="10000" r="90000">
                        <a14:foregroundMark x1="47200" y1="9191" x2="47200" y2="9191"/>
                        <a14:foregroundMark x1="47200" y1="9191" x2="53200" y2="9191"/>
                        <a14:foregroundMark x1="49600" y1="92907" x2="49600" y2="92907"/>
                        <a14:foregroundMark x1="47667" y1="92907" x2="47667" y2="92907"/>
                        <a14:foregroundMark x1="48933" y1="98402" x2="48933" y2="98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066" y="-4762500"/>
            <a:ext cx="7799717" cy="52050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6DD5CFE-43D2-E1B9-4271-5B3C730C3719}"/>
              </a:ext>
            </a:extLst>
          </p:cNvPr>
          <p:cNvSpPr txBox="1"/>
          <p:nvPr/>
        </p:nvSpPr>
        <p:spPr>
          <a:xfrm>
            <a:off x="-6125091" y="-3146845"/>
            <a:ext cx="995553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200" b="0" i="0" u="none" strike="noStrike" dirty="0">
                <a:solidFill>
                  <a:srgbClr val="FFFFFF"/>
                </a:solidFill>
                <a:effectLst/>
                <a:latin typeface="Cooper Black" panose="0208090404030B020404" pitchFamily="18" charset="0"/>
              </a:rPr>
              <a:t>The Great </a:t>
            </a:r>
          </a:p>
          <a:p>
            <a:r>
              <a:rPr lang="en-US" sz="9200" b="0" i="0" u="none" strike="noStrike" dirty="0">
                <a:solidFill>
                  <a:srgbClr val="FFFFFF"/>
                </a:solidFill>
                <a:effectLst/>
                <a:latin typeface="Cooper Black" panose="0208090404030B020404" pitchFamily="18" charset="0"/>
              </a:rPr>
              <a:t>Pizza Analytics </a:t>
            </a:r>
          </a:p>
          <a:p>
            <a:r>
              <a:rPr lang="en-US" sz="9200" b="0" i="0" u="none" strike="noStrike" dirty="0">
                <a:solidFill>
                  <a:srgbClr val="FFFFFF"/>
                </a:solidFill>
                <a:effectLst/>
                <a:latin typeface="Cooper Black" panose="0208090404030B020404" pitchFamily="18" charset="0"/>
              </a:rPr>
              <a:t>Challenge​</a:t>
            </a:r>
            <a:r>
              <a:rPr lang="en-US" sz="9200" b="0" i="0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​</a:t>
            </a:r>
            <a:endParaRPr lang="en-IN" sz="9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571996-38CB-A1FD-D931-E26C631A3E2D}"/>
              </a:ext>
            </a:extLst>
          </p:cNvPr>
          <p:cNvSpPr txBox="1"/>
          <p:nvPr/>
        </p:nvSpPr>
        <p:spPr>
          <a:xfrm>
            <a:off x="-5825634" y="8496300"/>
            <a:ext cx="58256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</a:rPr>
              <a:t>SQL-Based Data </a:t>
            </a:r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</a:rPr>
              <a:t>Analysis</a:t>
            </a:r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</a:rPr>
              <a:t> Mini </a:t>
            </a:r>
          </a:p>
          <a:p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</a:rPr>
              <a:t>Project By Asha Maddi​</a:t>
            </a:r>
            <a:endParaRPr lang="en-IN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7" name="Picture 26" descr="A pizza on a wooden board&#10;&#10;AI-generated content may be incorrect.">
            <a:extLst>
              <a:ext uri="{FF2B5EF4-FFF2-40B4-BE49-F238E27FC236}">
                <a16:creationId xmlns:a16="http://schemas.microsoft.com/office/drawing/2014/main" id="{2B82646A-5B11-746D-56A8-52AB03895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7602" r="90000">
                        <a14:foregroundMark x1="7602" y1="47602" x2="7602" y2="47602"/>
                        <a14:foregroundMark x1="12857" y1="68724" x2="12857" y2="68724"/>
                        <a14:foregroundMark x1="23878" y1="77194" x2="23878" y2="77194"/>
                        <a14:foregroundMark x1="30969" y1="79898" x2="30969" y2="79898"/>
                        <a14:foregroundMark x1="89949" y1="56276" x2="89949" y2="562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800" y="7048500"/>
            <a:ext cx="10287000" cy="10287000"/>
          </a:xfrm>
          <a:prstGeom prst="rect">
            <a:avLst/>
          </a:prstGeom>
        </p:spPr>
      </p:pic>
      <p:pic>
        <p:nvPicPr>
          <p:cNvPr id="2" name="music">
            <a:hlinkClick r:id="" action="ppaction://media"/>
            <a:extLst>
              <a:ext uri="{FF2B5EF4-FFF2-40B4-BE49-F238E27FC236}">
                <a16:creationId xmlns:a16="http://schemas.microsoft.com/office/drawing/2014/main" id="{C2C9A4EF-7A6A-3CE9-3558-0456836603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940800" y="49403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1429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B397F-1EC0-EB37-61E2-8DE06E2A4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304924C8-7396-597D-DBB3-40DF72CB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493" y="554336"/>
            <a:ext cx="15257099" cy="2305050"/>
          </a:xfrm>
        </p:spPr>
        <p:txBody>
          <a:bodyPr/>
          <a:lstStyle/>
          <a:p>
            <a:endParaRPr lang="en-IN"/>
          </a:p>
        </p:txBody>
      </p:sp>
      <p:pic>
        <p:nvPicPr>
          <p:cNvPr id="21" name="Picture 20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EEBB74AB-546F-C7D5-20A5-CF280D07F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DD8250B0-D745-D952-AD98-73BF2DFA2F68}"/>
              </a:ext>
            </a:extLst>
          </p:cNvPr>
          <p:cNvSpPr/>
          <p:nvPr/>
        </p:nvSpPr>
        <p:spPr>
          <a:xfrm>
            <a:off x="684000" y="666749"/>
            <a:ext cx="16920000" cy="9000000"/>
          </a:xfrm>
          <a:custGeom>
            <a:avLst/>
            <a:gdLst/>
            <a:ahLst/>
            <a:cxnLst/>
            <a:rect l="l" t="t" r="r" b="b"/>
            <a:pathLst>
              <a:path w="16954500" h="8953500">
                <a:moveTo>
                  <a:pt x="16525874" y="8953499"/>
                </a:moveTo>
                <a:lnTo>
                  <a:pt x="428624" y="8953499"/>
                </a:lnTo>
                <a:lnTo>
                  <a:pt x="381921" y="8950984"/>
                </a:lnTo>
                <a:lnTo>
                  <a:pt x="336674" y="8943613"/>
                </a:lnTo>
                <a:lnTo>
                  <a:pt x="293146" y="8931647"/>
                </a:lnTo>
                <a:lnTo>
                  <a:pt x="251597" y="8915349"/>
                </a:lnTo>
                <a:lnTo>
                  <a:pt x="212289" y="8894979"/>
                </a:lnTo>
                <a:lnTo>
                  <a:pt x="175484" y="8870799"/>
                </a:lnTo>
                <a:lnTo>
                  <a:pt x="141443" y="8843071"/>
                </a:lnTo>
                <a:lnTo>
                  <a:pt x="110428" y="8812055"/>
                </a:lnTo>
                <a:lnTo>
                  <a:pt x="82699" y="8778014"/>
                </a:lnTo>
                <a:lnTo>
                  <a:pt x="58519" y="8741209"/>
                </a:lnTo>
                <a:lnTo>
                  <a:pt x="38149" y="8701901"/>
                </a:lnTo>
                <a:lnTo>
                  <a:pt x="21851" y="8660353"/>
                </a:lnTo>
                <a:lnTo>
                  <a:pt x="9886" y="8616824"/>
                </a:lnTo>
                <a:lnTo>
                  <a:pt x="2515" y="8571577"/>
                </a:lnTo>
                <a:lnTo>
                  <a:pt x="0" y="8524874"/>
                </a:lnTo>
                <a:lnTo>
                  <a:pt x="0" y="428624"/>
                </a:lnTo>
                <a:lnTo>
                  <a:pt x="2515" y="381921"/>
                </a:lnTo>
                <a:lnTo>
                  <a:pt x="9886" y="336674"/>
                </a:lnTo>
                <a:lnTo>
                  <a:pt x="21851" y="293146"/>
                </a:lnTo>
                <a:lnTo>
                  <a:pt x="38149" y="251597"/>
                </a:lnTo>
                <a:lnTo>
                  <a:pt x="58519" y="212289"/>
                </a:lnTo>
                <a:lnTo>
                  <a:pt x="82699" y="175484"/>
                </a:lnTo>
                <a:lnTo>
                  <a:pt x="110428" y="141443"/>
                </a:lnTo>
                <a:lnTo>
                  <a:pt x="141443" y="110428"/>
                </a:lnTo>
                <a:lnTo>
                  <a:pt x="175484" y="82699"/>
                </a:lnTo>
                <a:lnTo>
                  <a:pt x="212289" y="58519"/>
                </a:lnTo>
                <a:lnTo>
                  <a:pt x="251597" y="38149"/>
                </a:lnTo>
                <a:lnTo>
                  <a:pt x="293146" y="21851"/>
                </a:lnTo>
                <a:lnTo>
                  <a:pt x="336674" y="9886"/>
                </a:lnTo>
                <a:lnTo>
                  <a:pt x="381921" y="2515"/>
                </a:lnTo>
                <a:lnTo>
                  <a:pt x="428624" y="0"/>
                </a:lnTo>
                <a:lnTo>
                  <a:pt x="16525874" y="0"/>
                </a:lnTo>
                <a:lnTo>
                  <a:pt x="16572577" y="2515"/>
                </a:lnTo>
                <a:lnTo>
                  <a:pt x="16617824" y="9886"/>
                </a:lnTo>
                <a:lnTo>
                  <a:pt x="16661352" y="21851"/>
                </a:lnTo>
                <a:lnTo>
                  <a:pt x="16702901" y="38149"/>
                </a:lnTo>
                <a:lnTo>
                  <a:pt x="16742209" y="58519"/>
                </a:lnTo>
                <a:lnTo>
                  <a:pt x="16779014" y="82699"/>
                </a:lnTo>
                <a:lnTo>
                  <a:pt x="16813055" y="110428"/>
                </a:lnTo>
                <a:lnTo>
                  <a:pt x="16844070" y="141443"/>
                </a:lnTo>
                <a:lnTo>
                  <a:pt x="16871799" y="175484"/>
                </a:lnTo>
                <a:lnTo>
                  <a:pt x="16895979" y="212289"/>
                </a:lnTo>
                <a:lnTo>
                  <a:pt x="16916349" y="251597"/>
                </a:lnTo>
                <a:lnTo>
                  <a:pt x="16932647" y="293146"/>
                </a:lnTo>
                <a:lnTo>
                  <a:pt x="16944612" y="336674"/>
                </a:lnTo>
                <a:lnTo>
                  <a:pt x="16951983" y="381921"/>
                </a:lnTo>
                <a:lnTo>
                  <a:pt x="16954499" y="428624"/>
                </a:lnTo>
                <a:lnTo>
                  <a:pt x="16954499" y="8524874"/>
                </a:lnTo>
                <a:lnTo>
                  <a:pt x="16951983" y="8571577"/>
                </a:lnTo>
                <a:lnTo>
                  <a:pt x="16944612" y="8616824"/>
                </a:lnTo>
                <a:lnTo>
                  <a:pt x="16932647" y="8660353"/>
                </a:lnTo>
                <a:lnTo>
                  <a:pt x="16916349" y="8701901"/>
                </a:lnTo>
                <a:lnTo>
                  <a:pt x="16895979" y="8741209"/>
                </a:lnTo>
                <a:lnTo>
                  <a:pt x="16871799" y="8778014"/>
                </a:lnTo>
                <a:lnTo>
                  <a:pt x="16844070" y="8812055"/>
                </a:lnTo>
                <a:lnTo>
                  <a:pt x="16813055" y="8843071"/>
                </a:lnTo>
                <a:lnTo>
                  <a:pt x="16779014" y="8870799"/>
                </a:lnTo>
                <a:lnTo>
                  <a:pt x="16742209" y="8894979"/>
                </a:lnTo>
                <a:lnTo>
                  <a:pt x="16702901" y="8915349"/>
                </a:lnTo>
                <a:lnTo>
                  <a:pt x="16661352" y="8931647"/>
                </a:lnTo>
                <a:lnTo>
                  <a:pt x="16617824" y="8943613"/>
                </a:lnTo>
                <a:lnTo>
                  <a:pt x="16572577" y="8950984"/>
                </a:lnTo>
                <a:lnTo>
                  <a:pt x="16525874" y="895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1" name="object 12">
            <a:extLst>
              <a:ext uri="{FF2B5EF4-FFF2-40B4-BE49-F238E27FC236}">
                <a16:creationId xmlns:a16="http://schemas.microsoft.com/office/drawing/2014/main" id="{E0B2ED7E-BECA-F794-3F3C-BABAF8FF8C1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9953" y="7722196"/>
            <a:ext cx="2005025" cy="2250509"/>
          </a:xfrm>
          <a:prstGeom prst="rect">
            <a:avLst/>
          </a:prstGeom>
        </p:spPr>
      </p:pic>
      <p:sp>
        <p:nvSpPr>
          <p:cNvPr id="32" name="object 13">
            <a:extLst>
              <a:ext uri="{FF2B5EF4-FFF2-40B4-BE49-F238E27FC236}">
                <a16:creationId xmlns:a16="http://schemas.microsoft.com/office/drawing/2014/main" id="{E2DCDC92-FBE8-EDDE-6B9A-87ED8D227AF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221200" y="9238564"/>
            <a:ext cx="3714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80"/>
              </a:lnSpc>
            </a:pPr>
            <a:r>
              <a:rPr lang="en-IN" dirty="0"/>
              <a:t>9</a:t>
            </a:r>
            <a:endParaRPr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3732EB95-9B07-A173-B53E-017C2697A831}"/>
              </a:ext>
            </a:extLst>
          </p:cNvPr>
          <p:cNvSpPr txBox="1"/>
          <p:nvPr/>
        </p:nvSpPr>
        <p:spPr>
          <a:xfrm>
            <a:off x="5454650" y="4975224"/>
            <a:ext cx="525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FFFBF2"/>
                </a:solidFill>
                <a:latin typeface="Trebuchet MS"/>
                <a:cs typeface="Trebuchet MS"/>
              </a:rPr>
              <a:t>sdd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2" name="object 6">
            <a:extLst>
              <a:ext uri="{FF2B5EF4-FFF2-40B4-BE49-F238E27FC236}">
                <a16:creationId xmlns:a16="http://schemas.microsoft.com/office/drawing/2014/main" id="{5CF9D3EF-EA7F-6F01-F81A-B9AC60677C0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54989" y="5599597"/>
            <a:ext cx="10344149" cy="2838449"/>
          </a:xfrm>
          <a:prstGeom prst="rect">
            <a:avLst/>
          </a:prstGeom>
        </p:spPr>
      </p:pic>
      <p:sp>
        <p:nvSpPr>
          <p:cNvPr id="3" name="object 7">
            <a:extLst>
              <a:ext uri="{FF2B5EF4-FFF2-40B4-BE49-F238E27FC236}">
                <a16:creationId xmlns:a16="http://schemas.microsoft.com/office/drawing/2014/main" id="{A3A96194-752E-720B-F7B8-659494E7EB26}"/>
              </a:ext>
            </a:extLst>
          </p:cNvPr>
          <p:cNvSpPr txBox="1">
            <a:spLocks/>
          </p:cNvSpPr>
          <p:nvPr/>
        </p:nvSpPr>
        <p:spPr>
          <a:xfrm>
            <a:off x="1716823" y="554336"/>
            <a:ext cx="15257099" cy="2305050"/>
          </a:xfrm>
          <a:prstGeom prst="rect">
            <a:avLst/>
          </a:prstGeom>
        </p:spPr>
        <p:txBody>
          <a:bodyPr vert="horz" wrap="square" lIns="0" tIns="979220" rIns="0" bIns="0" rtlCol="0">
            <a:spAutoFit/>
          </a:bodyPr>
          <a:lstStyle>
            <a:lvl1pPr>
              <a:defRPr sz="14950" b="0" i="0">
                <a:solidFill>
                  <a:srgbClr val="D94E32"/>
                </a:solidFill>
                <a:latin typeface="Georgia"/>
                <a:ea typeface="+mj-ea"/>
                <a:cs typeface="Georgia"/>
              </a:defRPr>
            </a:lvl1pPr>
          </a:lstStyle>
          <a:p>
            <a:pPr marL="83185">
              <a:spcBef>
                <a:spcPts val="100"/>
              </a:spcBef>
            </a:pPr>
            <a:r>
              <a:rPr lang="en-US" sz="4000" b="1" spc="-265" dirty="0"/>
              <a:t>Q2:</a:t>
            </a:r>
            <a:r>
              <a:rPr lang="en-US" sz="4000" b="1" spc="-295" dirty="0"/>
              <a:t> </a:t>
            </a:r>
            <a:r>
              <a:rPr lang="en-US" sz="4000" b="1" spc="-335" dirty="0"/>
              <a:t>List</a:t>
            </a:r>
            <a:r>
              <a:rPr lang="en-US" sz="4000" b="1" spc="-295" dirty="0"/>
              <a:t> </a:t>
            </a:r>
            <a:r>
              <a:rPr lang="en-US" sz="4000" b="1" spc="-370" dirty="0"/>
              <a:t>pizzas</a:t>
            </a:r>
            <a:r>
              <a:rPr lang="en-US" sz="4000" b="1" spc="-290" dirty="0"/>
              <a:t> </a:t>
            </a:r>
            <a:r>
              <a:rPr lang="en-US" sz="4000" b="1" spc="-340" dirty="0"/>
              <a:t>with</a:t>
            </a:r>
            <a:r>
              <a:rPr lang="en-US" sz="4000" b="1" spc="-295" dirty="0"/>
              <a:t> </a:t>
            </a:r>
            <a:r>
              <a:rPr lang="en-US" sz="4000" b="1" spc="-340" dirty="0"/>
              <a:t>price</a:t>
            </a:r>
            <a:r>
              <a:rPr lang="en-US" sz="4000" b="1" spc="-290" dirty="0"/>
              <a:t> </a:t>
            </a:r>
            <a:r>
              <a:rPr lang="en-US" sz="4000" b="1" spc="-390" dirty="0"/>
              <a:t>descending.</a:t>
            </a:r>
            <a:endParaRPr lang="en-US" sz="4000" dirty="0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2A791CA1-F643-F120-F3EA-3DE0F8A0C1D0}"/>
              </a:ext>
            </a:extLst>
          </p:cNvPr>
          <p:cNvSpPr txBox="1"/>
          <p:nvPr/>
        </p:nvSpPr>
        <p:spPr>
          <a:xfrm>
            <a:off x="2187459" y="3152136"/>
            <a:ext cx="8735060" cy="18574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399"/>
              </a:lnSpc>
              <a:spcBef>
                <a:spcPts val="100"/>
              </a:spcBef>
            </a:pPr>
            <a:r>
              <a:rPr sz="2600" spc="240" dirty="0">
                <a:latin typeface="Trebuchet MS"/>
                <a:cs typeface="Trebuchet MS"/>
              </a:rPr>
              <a:t>SELECT</a:t>
            </a:r>
            <a:r>
              <a:rPr sz="2600" spc="-130" dirty="0">
                <a:latin typeface="Trebuchet MS"/>
                <a:cs typeface="Trebuchet MS"/>
              </a:rPr>
              <a:t> </a:t>
            </a:r>
            <a:r>
              <a:rPr sz="2600" spc="-80" dirty="0">
                <a:latin typeface="Trebuchet MS"/>
                <a:cs typeface="Trebuchet MS"/>
              </a:rPr>
              <a:t>pt.pizza_type_id,pt.name,pt.category,p.size,p.price </a:t>
            </a:r>
            <a:r>
              <a:rPr sz="2600" spc="270" dirty="0">
                <a:latin typeface="Trebuchet MS"/>
                <a:cs typeface="Trebuchet MS"/>
              </a:rPr>
              <a:t>FROM</a:t>
            </a:r>
            <a:r>
              <a:rPr sz="2600" spc="-120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pizza_types</a:t>
            </a:r>
            <a:r>
              <a:rPr sz="2600" spc="-120" dirty="0">
                <a:latin typeface="Trebuchet MS"/>
                <a:cs typeface="Trebuchet MS"/>
              </a:rPr>
              <a:t> </a:t>
            </a:r>
            <a:r>
              <a:rPr sz="2600" spc="300" dirty="0">
                <a:latin typeface="Trebuchet MS"/>
                <a:cs typeface="Trebuchet MS"/>
              </a:rPr>
              <a:t>AS</a:t>
            </a:r>
            <a:r>
              <a:rPr sz="2600" spc="-114" dirty="0">
                <a:latin typeface="Trebuchet MS"/>
                <a:cs typeface="Trebuchet MS"/>
              </a:rPr>
              <a:t> </a:t>
            </a:r>
            <a:r>
              <a:rPr sz="2600" spc="-155" dirty="0">
                <a:latin typeface="Trebuchet MS"/>
                <a:cs typeface="Trebuchet MS"/>
              </a:rPr>
              <a:t>pt</a:t>
            </a:r>
            <a:r>
              <a:rPr sz="2600" spc="-120" dirty="0">
                <a:latin typeface="Trebuchet MS"/>
                <a:cs typeface="Trebuchet MS"/>
              </a:rPr>
              <a:t> </a:t>
            </a:r>
            <a:r>
              <a:rPr sz="2600" spc="160" dirty="0">
                <a:latin typeface="Trebuchet MS"/>
                <a:cs typeface="Trebuchet MS"/>
              </a:rPr>
              <a:t>LEFT</a:t>
            </a:r>
            <a:r>
              <a:rPr sz="2600" spc="-114" dirty="0">
                <a:latin typeface="Trebuchet MS"/>
                <a:cs typeface="Trebuchet MS"/>
              </a:rPr>
              <a:t> </a:t>
            </a:r>
            <a:r>
              <a:rPr sz="2600" spc="125" dirty="0">
                <a:latin typeface="Trebuchet MS"/>
                <a:cs typeface="Trebuchet MS"/>
              </a:rPr>
              <a:t>JOIN</a:t>
            </a:r>
            <a:r>
              <a:rPr sz="2600" spc="-12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pizzas</a:t>
            </a:r>
            <a:r>
              <a:rPr sz="2600" spc="-120" dirty="0">
                <a:latin typeface="Trebuchet MS"/>
                <a:cs typeface="Trebuchet MS"/>
              </a:rPr>
              <a:t> </a:t>
            </a:r>
            <a:r>
              <a:rPr sz="2600" spc="300" dirty="0">
                <a:latin typeface="Trebuchet MS"/>
                <a:cs typeface="Trebuchet MS"/>
              </a:rPr>
              <a:t>AS</a:t>
            </a:r>
            <a:r>
              <a:rPr sz="2600" spc="-114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p</a:t>
            </a:r>
            <a:r>
              <a:rPr sz="2600" spc="-120" dirty="0">
                <a:latin typeface="Trebuchet MS"/>
                <a:cs typeface="Trebuchet MS"/>
              </a:rPr>
              <a:t> </a:t>
            </a:r>
            <a:r>
              <a:rPr sz="2600" spc="220" dirty="0">
                <a:latin typeface="Trebuchet MS"/>
                <a:cs typeface="Trebuchet MS"/>
              </a:rPr>
              <a:t>ON </a:t>
            </a:r>
            <a:r>
              <a:rPr sz="2600" spc="-20" dirty="0">
                <a:latin typeface="Trebuchet MS"/>
                <a:cs typeface="Trebuchet MS"/>
              </a:rPr>
              <a:t>pt.pizza_type_id=p.pizza_type_id</a:t>
            </a:r>
            <a:endParaRPr sz="26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2600" spc="290" dirty="0">
                <a:latin typeface="Trebuchet MS"/>
                <a:cs typeface="Trebuchet MS"/>
              </a:rPr>
              <a:t>ORDER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170" dirty="0">
                <a:latin typeface="Trebuchet MS"/>
                <a:cs typeface="Trebuchet MS"/>
              </a:rPr>
              <a:t>BY</a:t>
            </a:r>
            <a:r>
              <a:rPr sz="2600" spc="-140" dirty="0">
                <a:latin typeface="Trebuchet MS"/>
                <a:cs typeface="Trebuchet MS"/>
              </a:rPr>
              <a:t> </a:t>
            </a:r>
            <a:r>
              <a:rPr sz="2600" spc="-85" dirty="0">
                <a:latin typeface="Trebuchet MS"/>
                <a:cs typeface="Trebuchet MS"/>
              </a:rPr>
              <a:t>p.price</a:t>
            </a:r>
            <a:r>
              <a:rPr sz="2600" spc="-140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desc;</a:t>
            </a:r>
            <a:endParaRPr sz="2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94279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68E42-31D0-71F5-921A-ECECC9AD9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8178D57F-81FF-5491-FB1C-6D4B3F494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493" y="554336"/>
            <a:ext cx="15257099" cy="2305050"/>
          </a:xfrm>
        </p:spPr>
        <p:txBody>
          <a:bodyPr/>
          <a:lstStyle/>
          <a:p>
            <a:endParaRPr lang="en-IN"/>
          </a:p>
        </p:txBody>
      </p:sp>
      <p:pic>
        <p:nvPicPr>
          <p:cNvPr id="21" name="Picture 20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085002BD-55CE-7F6A-EF1B-342ED0AF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987BF79B-76F4-1D6F-3CB9-91D79ECFF802}"/>
              </a:ext>
            </a:extLst>
          </p:cNvPr>
          <p:cNvSpPr/>
          <p:nvPr/>
        </p:nvSpPr>
        <p:spPr>
          <a:xfrm>
            <a:off x="684000" y="666749"/>
            <a:ext cx="16920000" cy="9000000"/>
          </a:xfrm>
          <a:custGeom>
            <a:avLst/>
            <a:gdLst/>
            <a:ahLst/>
            <a:cxnLst/>
            <a:rect l="l" t="t" r="r" b="b"/>
            <a:pathLst>
              <a:path w="16954500" h="8953500">
                <a:moveTo>
                  <a:pt x="16525874" y="8953499"/>
                </a:moveTo>
                <a:lnTo>
                  <a:pt x="428624" y="8953499"/>
                </a:lnTo>
                <a:lnTo>
                  <a:pt x="381921" y="8950984"/>
                </a:lnTo>
                <a:lnTo>
                  <a:pt x="336674" y="8943613"/>
                </a:lnTo>
                <a:lnTo>
                  <a:pt x="293146" y="8931647"/>
                </a:lnTo>
                <a:lnTo>
                  <a:pt x="251597" y="8915349"/>
                </a:lnTo>
                <a:lnTo>
                  <a:pt x="212289" y="8894979"/>
                </a:lnTo>
                <a:lnTo>
                  <a:pt x="175484" y="8870799"/>
                </a:lnTo>
                <a:lnTo>
                  <a:pt x="141443" y="8843071"/>
                </a:lnTo>
                <a:lnTo>
                  <a:pt x="110428" y="8812055"/>
                </a:lnTo>
                <a:lnTo>
                  <a:pt x="82699" y="8778014"/>
                </a:lnTo>
                <a:lnTo>
                  <a:pt x="58519" y="8741209"/>
                </a:lnTo>
                <a:lnTo>
                  <a:pt x="38149" y="8701901"/>
                </a:lnTo>
                <a:lnTo>
                  <a:pt x="21851" y="8660353"/>
                </a:lnTo>
                <a:lnTo>
                  <a:pt x="9886" y="8616824"/>
                </a:lnTo>
                <a:lnTo>
                  <a:pt x="2515" y="8571577"/>
                </a:lnTo>
                <a:lnTo>
                  <a:pt x="0" y="8524874"/>
                </a:lnTo>
                <a:lnTo>
                  <a:pt x="0" y="428624"/>
                </a:lnTo>
                <a:lnTo>
                  <a:pt x="2515" y="381921"/>
                </a:lnTo>
                <a:lnTo>
                  <a:pt x="9886" y="336674"/>
                </a:lnTo>
                <a:lnTo>
                  <a:pt x="21851" y="293146"/>
                </a:lnTo>
                <a:lnTo>
                  <a:pt x="38149" y="251597"/>
                </a:lnTo>
                <a:lnTo>
                  <a:pt x="58519" y="212289"/>
                </a:lnTo>
                <a:lnTo>
                  <a:pt x="82699" y="175484"/>
                </a:lnTo>
                <a:lnTo>
                  <a:pt x="110428" y="141443"/>
                </a:lnTo>
                <a:lnTo>
                  <a:pt x="141443" y="110428"/>
                </a:lnTo>
                <a:lnTo>
                  <a:pt x="175484" y="82699"/>
                </a:lnTo>
                <a:lnTo>
                  <a:pt x="212289" y="58519"/>
                </a:lnTo>
                <a:lnTo>
                  <a:pt x="251597" y="38149"/>
                </a:lnTo>
                <a:lnTo>
                  <a:pt x="293146" y="21851"/>
                </a:lnTo>
                <a:lnTo>
                  <a:pt x="336674" y="9886"/>
                </a:lnTo>
                <a:lnTo>
                  <a:pt x="381921" y="2515"/>
                </a:lnTo>
                <a:lnTo>
                  <a:pt x="428624" y="0"/>
                </a:lnTo>
                <a:lnTo>
                  <a:pt x="16525874" y="0"/>
                </a:lnTo>
                <a:lnTo>
                  <a:pt x="16572577" y="2515"/>
                </a:lnTo>
                <a:lnTo>
                  <a:pt x="16617824" y="9886"/>
                </a:lnTo>
                <a:lnTo>
                  <a:pt x="16661352" y="21851"/>
                </a:lnTo>
                <a:lnTo>
                  <a:pt x="16702901" y="38149"/>
                </a:lnTo>
                <a:lnTo>
                  <a:pt x="16742209" y="58519"/>
                </a:lnTo>
                <a:lnTo>
                  <a:pt x="16779014" y="82699"/>
                </a:lnTo>
                <a:lnTo>
                  <a:pt x="16813055" y="110428"/>
                </a:lnTo>
                <a:lnTo>
                  <a:pt x="16844070" y="141443"/>
                </a:lnTo>
                <a:lnTo>
                  <a:pt x="16871799" y="175484"/>
                </a:lnTo>
                <a:lnTo>
                  <a:pt x="16895979" y="212289"/>
                </a:lnTo>
                <a:lnTo>
                  <a:pt x="16916349" y="251597"/>
                </a:lnTo>
                <a:lnTo>
                  <a:pt x="16932647" y="293146"/>
                </a:lnTo>
                <a:lnTo>
                  <a:pt x="16944612" y="336674"/>
                </a:lnTo>
                <a:lnTo>
                  <a:pt x="16951983" y="381921"/>
                </a:lnTo>
                <a:lnTo>
                  <a:pt x="16954499" y="428624"/>
                </a:lnTo>
                <a:lnTo>
                  <a:pt x="16954499" y="8524874"/>
                </a:lnTo>
                <a:lnTo>
                  <a:pt x="16951983" y="8571577"/>
                </a:lnTo>
                <a:lnTo>
                  <a:pt x="16944612" y="8616824"/>
                </a:lnTo>
                <a:lnTo>
                  <a:pt x="16932647" y="8660353"/>
                </a:lnTo>
                <a:lnTo>
                  <a:pt x="16916349" y="8701901"/>
                </a:lnTo>
                <a:lnTo>
                  <a:pt x="16895979" y="8741209"/>
                </a:lnTo>
                <a:lnTo>
                  <a:pt x="16871799" y="8778014"/>
                </a:lnTo>
                <a:lnTo>
                  <a:pt x="16844070" y="8812055"/>
                </a:lnTo>
                <a:lnTo>
                  <a:pt x="16813055" y="8843071"/>
                </a:lnTo>
                <a:lnTo>
                  <a:pt x="16779014" y="8870799"/>
                </a:lnTo>
                <a:lnTo>
                  <a:pt x="16742209" y="8894979"/>
                </a:lnTo>
                <a:lnTo>
                  <a:pt x="16702901" y="8915349"/>
                </a:lnTo>
                <a:lnTo>
                  <a:pt x="16661352" y="8931647"/>
                </a:lnTo>
                <a:lnTo>
                  <a:pt x="16617824" y="8943613"/>
                </a:lnTo>
                <a:lnTo>
                  <a:pt x="16572577" y="8950984"/>
                </a:lnTo>
                <a:lnTo>
                  <a:pt x="16525874" y="895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1" name="object 12">
            <a:extLst>
              <a:ext uri="{FF2B5EF4-FFF2-40B4-BE49-F238E27FC236}">
                <a16:creationId xmlns:a16="http://schemas.microsoft.com/office/drawing/2014/main" id="{B2DE946D-B8A9-2F3B-3ACE-D7A88EF86DD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9953" y="7722196"/>
            <a:ext cx="2005025" cy="2250509"/>
          </a:xfrm>
          <a:prstGeom prst="rect">
            <a:avLst/>
          </a:prstGeom>
        </p:spPr>
      </p:pic>
      <p:sp>
        <p:nvSpPr>
          <p:cNvPr id="32" name="object 13">
            <a:extLst>
              <a:ext uri="{FF2B5EF4-FFF2-40B4-BE49-F238E27FC236}">
                <a16:creationId xmlns:a16="http://schemas.microsoft.com/office/drawing/2014/main" id="{30CF841F-D3FF-ADC4-0093-C92C3472F31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221200" y="9238564"/>
            <a:ext cx="3714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80"/>
              </a:lnSpc>
            </a:pPr>
            <a:r>
              <a:rPr lang="en-IN" dirty="0"/>
              <a:t>10</a:t>
            </a:r>
            <a:endParaRPr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55751E3-463D-999F-2DEF-FCFD3FAEF5B0}"/>
              </a:ext>
            </a:extLst>
          </p:cNvPr>
          <p:cNvSpPr txBox="1"/>
          <p:nvPr/>
        </p:nvSpPr>
        <p:spPr>
          <a:xfrm>
            <a:off x="5454650" y="4975224"/>
            <a:ext cx="525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FFFBF2"/>
                </a:solidFill>
                <a:latin typeface="Trebuchet MS"/>
                <a:cs typeface="Trebuchet MS"/>
              </a:rPr>
              <a:t>sdd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6" name="object 7">
            <a:extLst>
              <a:ext uri="{FF2B5EF4-FFF2-40B4-BE49-F238E27FC236}">
                <a16:creationId xmlns:a16="http://schemas.microsoft.com/office/drawing/2014/main" id="{FF863DF5-3B15-44B4-B91A-39A7E6DAF0D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65315" y="5143500"/>
            <a:ext cx="9010649" cy="3371849"/>
          </a:xfrm>
          <a:prstGeom prst="rect">
            <a:avLst/>
          </a:prstGeom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D79F8AFF-01F9-BACF-6E48-793ECB7ACF30}"/>
              </a:ext>
            </a:extLst>
          </p:cNvPr>
          <p:cNvSpPr txBox="1">
            <a:spLocks/>
          </p:cNvSpPr>
          <p:nvPr/>
        </p:nvSpPr>
        <p:spPr>
          <a:xfrm>
            <a:off x="1907688" y="1680528"/>
            <a:ext cx="761492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4950" b="0" i="0">
                <a:solidFill>
                  <a:srgbClr val="D94E32"/>
                </a:solidFill>
                <a:latin typeface="Georgia"/>
                <a:ea typeface="+mj-ea"/>
                <a:cs typeface="Georgia"/>
              </a:defRPr>
            </a:lvl1pPr>
          </a:lstStyle>
          <a:p>
            <a:pPr marL="12700">
              <a:spcBef>
                <a:spcPts val="100"/>
              </a:spcBef>
              <a:tabLst>
                <a:tab pos="5435600" algn="l"/>
              </a:tabLst>
            </a:pPr>
            <a:r>
              <a:rPr lang="en-US" sz="4000" b="1" spc="-270" dirty="0"/>
              <a:t>Q3:</a:t>
            </a:r>
            <a:r>
              <a:rPr lang="en-US" sz="4000" b="1" spc="-325" dirty="0"/>
              <a:t> </a:t>
            </a:r>
            <a:r>
              <a:rPr lang="en-US" sz="4000" b="1" spc="-390" dirty="0"/>
              <a:t>Pizzas</a:t>
            </a:r>
            <a:r>
              <a:rPr lang="en-US" sz="4000" b="1" spc="-320" dirty="0"/>
              <a:t> </a:t>
            </a:r>
            <a:r>
              <a:rPr lang="en-US" sz="4000" b="1" spc="-370" dirty="0"/>
              <a:t>sold</a:t>
            </a:r>
            <a:r>
              <a:rPr lang="en-US" sz="4000" b="1" spc="-320" dirty="0"/>
              <a:t> </a:t>
            </a:r>
            <a:r>
              <a:rPr lang="en-US" sz="4000" b="1" spc="-335" dirty="0"/>
              <a:t>in</a:t>
            </a:r>
            <a:r>
              <a:rPr lang="en-US" sz="4000" b="1" spc="-320" dirty="0"/>
              <a:t> </a:t>
            </a:r>
            <a:r>
              <a:rPr lang="en-US" sz="4000" b="1" spc="-385" dirty="0"/>
              <a:t>sizes  </a:t>
            </a:r>
            <a:r>
              <a:rPr lang="en-US" sz="4000" b="1" spc="-300" dirty="0"/>
              <a:t>‘L'</a:t>
            </a:r>
            <a:r>
              <a:rPr lang="en-US" sz="4000" b="1" spc="-320" dirty="0"/>
              <a:t> </a:t>
            </a:r>
            <a:r>
              <a:rPr lang="en-US" sz="4000" b="1" spc="-345" dirty="0"/>
              <a:t>or</a:t>
            </a:r>
            <a:r>
              <a:rPr lang="en-US" sz="4000" b="1" spc="-320" dirty="0"/>
              <a:t> </a:t>
            </a:r>
            <a:r>
              <a:rPr lang="en-US" sz="4000" b="1" spc="-390" dirty="0"/>
              <a:t>'XL'</a:t>
            </a:r>
            <a:endParaRPr lang="en-US" sz="4000"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79D8CDF-0BDC-1B3E-9F62-6A8AA3A2DF6E}"/>
              </a:ext>
            </a:extLst>
          </p:cNvPr>
          <p:cNvSpPr txBox="1"/>
          <p:nvPr/>
        </p:nvSpPr>
        <p:spPr>
          <a:xfrm>
            <a:off x="2758464" y="2623822"/>
            <a:ext cx="8512175" cy="12618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875">
              <a:lnSpc>
                <a:spcPct val="100000"/>
              </a:lnSpc>
              <a:spcBef>
                <a:spcPts val="100"/>
              </a:spcBef>
            </a:pPr>
            <a:endParaRPr sz="2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465"/>
              </a:spcBef>
            </a:pPr>
            <a:r>
              <a:rPr sz="2600" spc="285" dirty="0">
                <a:latin typeface="Trebuchet MS"/>
                <a:cs typeface="Trebuchet MS"/>
              </a:rPr>
              <a:t>SELECT</a:t>
            </a:r>
            <a:r>
              <a:rPr sz="2600" spc="-125" dirty="0">
                <a:latin typeface="Trebuchet MS"/>
                <a:cs typeface="Trebuchet MS"/>
              </a:rPr>
              <a:t> </a:t>
            </a:r>
            <a:r>
              <a:rPr sz="2600" spc="65" dirty="0">
                <a:latin typeface="Trebuchet MS"/>
                <a:cs typeface="Trebuchet MS"/>
              </a:rPr>
              <a:t>*</a:t>
            </a:r>
            <a:r>
              <a:rPr sz="2600" spc="-125" dirty="0">
                <a:latin typeface="Trebuchet MS"/>
                <a:cs typeface="Trebuchet MS"/>
              </a:rPr>
              <a:t> </a:t>
            </a:r>
            <a:r>
              <a:rPr sz="2600" spc="325" dirty="0">
                <a:latin typeface="Trebuchet MS"/>
                <a:cs typeface="Trebuchet MS"/>
              </a:rPr>
              <a:t>FROM</a:t>
            </a:r>
            <a:r>
              <a:rPr sz="2600" spc="-12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pizzas</a:t>
            </a:r>
            <a:r>
              <a:rPr sz="2600" spc="-254" dirty="0">
                <a:latin typeface="Trebuchet MS"/>
                <a:cs typeface="Trebuchet MS"/>
              </a:rPr>
              <a:t> </a:t>
            </a:r>
            <a:r>
              <a:rPr sz="2600" spc="320" dirty="0">
                <a:latin typeface="Trebuchet MS"/>
                <a:cs typeface="Trebuchet MS"/>
              </a:rPr>
              <a:t>WHERE</a:t>
            </a:r>
            <a:r>
              <a:rPr sz="2600" spc="-12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size</a:t>
            </a:r>
            <a:r>
              <a:rPr sz="2600" spc="-12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IN('L','XL');</a:t>
            </a:r>
            <a:endParaRPr sz="2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35949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887A7-B006-2130-1F1B-82DB16D4F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9203544-F143-ABFD-5BF6-EC4F42CD1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493" y="554336"/>
            <a:ext cx="15257099" cy="2305050"/>
          </a:xfrm>
        </p:spPr>
        <p:txBody>
          <a:bodyPr/>
          <a:lstStyle/>
          <a:p>
            <a:endParaRPr lang="en-IN"/>
          </a:p>
        </p:txBody>
      </p:sp>
      <p:pic>
        <p:nvPicPr>
          <p:cNvPr id="21" name="Picture 20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117693A0-ED48-8295-9B85-E31A1371A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94FB3D03-EA53-5633-0CEB-13C3334CD54C}"/>
              </a:ext>
            </a:extLst>
          </p:cNvPr>
          <p:cNvSpPr/>
          <p:nvPr/>
        </p:nvSpPr>
        <p:spPr>
          <a:xfrm>
            <a:off x="684000" y="666749"/>
            <a:ext cx="16920000" cy="9000000"/>
          </a:xfrm>
          <a:custGeom>
            <a:avLst/>
            <a:gdLst/>
            <a:ahLst/>
            <a:cxnLst/>
            <a:rect l="l" t="t" r="r" b="b"/>
            <a:pathLst>
              <a:path w="16954500" h="8953500">
                <a:moveTo>
                  <a:pt x="16525874" y="8953499"/>
                </a:moveTo>
                <a:lnTo>
                  <a:pt x="428624" y="8953499"/>
                </a:lnTo>
                <a:lnTo>
                  <a:pt x="381921" y="8950984"/>
                </a:lnTo>
                <a:lnTo>
                  <a:pt x="336674" y="8943613"/>
                </a:lnTo>
                <a:lnTo>
                  <a:pt x="293146" y="8931647"/>
                </a:lnTo>
                <a:lnTo>
                  <a:pt x="251597" y="8915349"/>
                </a:lnTo>
                <a:lnTo>
                  <a:pt x="212289" y="8894979"/>
                </a:lnTo>
                <a:lnTo>
                  <a:pt x="175484" y="8870799"/>
                </a:lnTo>
                <a:lnTo>
                  <a:pt x="141443" y="8843071"/>
                </a:lnTo>
                <a:lnTo>
                  <a:pt x="110428" y="8812055"/>
                </a:lnTo>
                <a:lnTo>
                  <a:pt x="82699" y="8778014"/>
                </a:lnTo>
                <a:lnTo>
                  <a:pt x="58519" y="8741209"/>
                </a:lnTo>
                <a:lnTo>
                  <a:pt x="38149" y="8701901"/>
                </a:lnTo>
                <a:lnTo>
                  <a:pt x="21851" y="8660353"/>
                </a:lnTo>
                <a:lnTo>
                  <a:pt x="9886" y="8616824"/>
                </a:lnTo>
                <a:lnTo>
                  <a:pt x="2515" y="8571577"/>
                </a:lnTo>
                <a:lnTo>
                  <a:pt x="0" y="8524874"/>
                </a:lnTo>
                <a:lnTo>
                  <a:pt x="0" y="428624"/>
                </a:lnTo>
                <a:lnTo>
                  <a:pt x="2515" y="381921"/>
                </a:lnTo>
                <a:lnTo>
                  <a:pt x="9886" y="336674"/>
                </a:lnTo>
                <a:lnTo>
                  <a:pt x="21851" y="293146"/>
                </a:lnTo>
                <a:lnTo>
                  <a:pt x="38149" y="251597"/>
                </a:lnTo>
                <a:lnTo>
                  <a:pt x="58519" y="212289"/>
                </a:lnTo>
                <a:lnTo>
                  <a:pt x="82699" y="175484"/>
                </a:lnTo>
                <a:lnTo>
                  <a:pt x="110428" y="141443"/>
                </a:lnTo>
                <a:lnTo>
                  <a:pt x="141443" y="110428"/>
                </a:lnTo>
                <a:lnTo>
                  <a:pt x="175484" y="82699"/>
                </a:lnTo>
                <a:lnTo>
                  <a:pt x="212289" y="58519"/>
                </a:lnTo>
                <a:lnTo>
                  <a:pt x="251597" y="38149"/>
                </a:lnTo>
                <a:lnTo>
                  <a:pt x="293146" y="21851"/>
                </a:lnTo>
                <a:lnTo>
                  <a:pt x="336674" y="9886"/>
                </a:lnTo>
                <a:lnTo>
                  <a:pt x="381921" y="2515"/>
                </a:lnTo>
                <a:lnTo>
                  <a:pt x="428624" y="0"/>
                </a:lnTo>
                <a:lnTo>
                  <a:pt x="16525874" y="0"/>
                </a:lnTo>
                <a:lnTo>
                  <a:pt x="16572577" y="2515"/>
                </a:lnTo>
                <a:lnTo>
                  <a:pt x="16617824" y="9886"/>
                </a:lnTo>
                <a:lnTo>
                  <a:pt x="16661352" y="21851"/>
                </a:lnTo>
                <a:lnTo>
                  <a:pt x="16702901" y="38149"/>
                </a:lnTo>
                <a:lnTo>
                  <a:pt x="16742209" y="58519"/>
                </a:lnTo>
                <a:lnTo>
                  <a:pt x="16779014" y="82699"/>
                </a:lnTo>
                <a:lnTo>
                  <a:pt x="16813055" y="110428"/>
                </a:lnTo>
                <a:lnTo>
                  <a:pt x="16844070" y="141443"/>
                </a:lnTo>
                <a:lnTo>
                  <a:pt x="16871799" y="175484"/>
                </a:lnTo>
                <a:lnTo>
                  <a:pt x="16895979" y="212289"/>
                </a:lnTo>
                <a:lnTo>
                  <a:pt x="16916349" y="251597"/>
                </a:lnTo>
                <a:lnTo>
                  <a:pt x="16932647" y="293146"/>
                </a:lnTo>
                <a:lnTo>
                  <a:pt x="16944612" y="336674"/>
                </a:lnTo>
                <a:lnTo>
                  <a:pt x="16951983" y="381921"/>
                </a:lnTo>
                <a:lnTo>
                  <a:pt x="16954499" y="428624"/>
                </a:lnTo>
                <a:lnTo>
                  <a:pt x="16954499" y="8524874"/>
                </a:lnTo>
                <a:lnTo>
                  <a:pt x="16951983" y="8571577"/>
                </a:lnTo>
                <a:lnTo>
                  <a:pt x="16944612" y="8616824"/>
                </a:lnTo>
                <a:lnTo>
                  <a:pt x="16932647" y="8660353"/>
                </a:lnTo>
                <a:lnTo>
                  <a:pt x="16916349" y="8701901"/>
                </a:lnTo>
                <a:lnTo>
                  <a:pt x="16895979" y="8741209"/>
                </a:lnTo>
                <a:lnTo>
                  <a:pt x="16871799" y="8778014"/>
                </a:lnTo>
                <a:lnTo>
                  <a:pt x="16844070" y="8812055"/>
                </a:lnTo>
                <a:lnTo>
                  <a:pt x="16813055" y="8843071"/>
                </a:lnTo>
                <a:lnTo>
                  <a:pt x="16779014" y="8870799"/>
                </a:lnTo>
                <a:lnTo>
                  <a:pt x="16742209" y="8894979"/>
                </a:lnTo>
                <a:lnTo>
                  <a:pt x="16702901" y="8915349"/>
                </a:lnTo>
                <a:lnTo>
                  <a:pt x="16661352" y="8931647"/>
                </a:lnTo>
                <a:lnTo>
                  <a:pt x="16617824" y="8943613"/>
                </a:lnTo>
                <a:lnTo>
                  <a:pt x="16572577" y="8950984"/>
                </a:lnTo>
                <a:lnTo>
                  <a:pt x="16525874" y="895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1" name="object 12">
            <a:extLst>
              <a:ext uri="{FF2B5EF4-FFF2-40B4-BE49-F238E27FC236}">
                <a16:creationId xmlns:a16="http://schemas.microsoft.com/office/drawing/2014/main" id="{C60454DC-FE32-0E01-BDF1-656C79E6E8E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9953" y="7722196"/>
            <a:ext cx="2005025" cy="2250509"/>
          </a:xfrm>
          <a:prstGeom prst="rect">
            <a:avLst/>
          </a:prstGeom>
        </p:spPr>
      </p:pic>
      <p:sp>
        <p:nvSpPr>
          <p:cNvPr id="32" name="object 13">
            <a:extLst>
              <a:ext uri="{FF2B5EF4-FFF2-40B4-BE49-F238E27FC236}">
                <a16:creationId xmlns:a16="http://schemas.microsoft.com/office/drawing/2014/main" id="{D9006966-0000-C126-24BB-B6AD3BCDE6A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221200" y="9238564"/>
            <a:ext cx="3714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80"/>
              </a:lnSpc>
            </a:pPr>
            <a:r>
              <a:rPr lang="en-IN" dirty="0"/>
              <a:t>11</a:t>
            </a:r>
            <a:endParaRPr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008B8CF4-49B1-1065-26EF-17B901765F0C}"/>
              </a:ext>
            </a:extLst>
          </p:cNvPr>
          <p:cNvSpPr txBox="1"/>
          <p:nvPr/>
        </p:nvSpPr>
        <p:spPr>
          <a:xfrm>
            <a:off x="5454650" y="4975224"/>
            <a:ext cx="525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FFFBF2"/>
                </a:solidFill>
                <a:latin typeface="Trebuchet MS"/>
                <a:cs typeface="Trebuchet MS"/>
              </a:rPr>
              <a:t>sdd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31DB12CB-9F3F-6FC5-BAA4-360A6B751D5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56589" y="5814164"/>
            <a:ext cx="9629773" cy="2857499"/>
          </a:xfrm>
          <a:prstGeom prst="rect">
            <a:avLst/>
          </a:prstGeom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C8E3FB86-3F28-1AC9-225B-C7AAF0D86776}"/>
              </a:ext>
            </a:extLst>
          </p:cNvPr>
          <p:cNvSpPr txBox="1">
            <a:spLocks/>
          </p:cNvSpPr>
          <p:nvPr/>
        </p:nvSpPr>
        <p:spPr>
          <a:xfrm>
            <a:off x="1716823" y="554336"/>
            <a:ext cx="15257099" cy="2305050"/>
          </a:xfrm>
          <a:prstGeom prst="rect">
            <a:avLst/>
          </a:prstGeom>
        </p:spPr>
        <p:txBody>
          <a:bodyPr vert="horz" wrap="square" lIns="0" tIns="979220" rIns="0" bIns="0" rtlCol="0">
            <a:spAutoFit/>
          </a:bodyPr>
          <a:lstStyle>
            <a:lvl1pPr>
              <a:defRPr sz="14950" b="0" i="0">
                <a:solidFill>
                  <a:srgbClr val="D94E32"/>
                </a:solidFill>
                <a:latin typeface="Georgia"/>
                <a:ea typeface="+mj-ea"/>
                <a:cs typeface="Georgia"/>
              </a:defRPr>
            </a:lvl1pPr>
          </a:lstStyle>
          <a:p>
            <a:pPr marL="83185">
              <a:spcBef>
                <a:spcPts val="100"/>
              </a:spcBef>
            </a:pPr>
            <a:r>
              <a:rPr lang="en-US" sz="4000" b="1" spc="-300" dirty="0"/>
              <a:t>Q4:</a:t>
            </a:r>
            <a:r>
              <a:rPr lang="en-US" sz="4000" b="1" spc="-290" dirty="0"/>
              <a:t> </a:t>
            </a:r>
            <a:r>
              <a:rPr lang="en-US" sz="4000" b="1" spc="-370" dirty="0"/>
              <a:t>Pizzas</a:t>
            </a:r>
            <a:r>
              <a:rPr lang="en-US" sz="4000" b="1" spc="-285" dirty="0"/>
              <a:t> </a:t>
            </a:r>
            <a:r>
              <a:rPr lang="en-US" sz="4000" b="1" spc="-360" dirty="0"/>
              <a:t>priced</a:t>
            </a:r>
            <a:r>
              <a:rPr lang="en-US" sz="4000" b="1" spc="-285" dirty="0"/>
              <a:t> </a:t>
            </a:r>
            <a:r>
              <a:rPr lang="en-US" sz="4000" b="1" spc="-395" dirty="0"/>
              <a:t>between</a:t>
            </a:r>
            <a:r>
              <a:rPr lang="en-US" sz="4000" b="1" spc="-285" dirty="0"/>
              <a:t> </a:t>
            </a:r>
            <a:r>
              <a:rPr lang="en-US" sz="4000" b="1" spc="-254" dirty="0"/>
              <a:t>$15.00</a:t>
            </a:r>
            <a:r>
              <a:rPr lang="en-US" sz="4000" b="1" spc="-285" dirty="0"/>
              <a:t> </a:t>
            </a:r>
            <a:r>
              <a:rPr lang="en-US" sz="4000" b="1" spc="-415" dirty="0"/>
              <a:t>and</a:t>
            </a:r>
            <a:r>
              <a:rPr lang="en-US" sz="4000" b="1" spc="-285" dirty="0"/>
              <a:t> </a:t>
            </a:r>
            <a:r>
              <a:rPr lang="en-US" sz="4000" b="1" spc="-140" dirty="0"/>
              <a:t>$17.00.</a:t>
            </a:r>
            <a:endParaRPr lang="en-US" sz="40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3A97035-BDA4-BAF6-8715-85182A905B9E}"/>
              </a:ext>
            </a:extLst>
          </p:cNvPr>
          <p:cNvSpPr txBox="1"/>
          <p:nvPr/>
        </p:nvSpPr>
        <p:spPr>
          <a:xfrm>
            <a:off x="2971800" y="3152136"/>
            <a:ext cx="7753350" cy="18574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399"/>
              </a:lnSpc>
              <a:spcBef>
                <a:spcPts val="100"/>
              </a:spcBef>
            </a:pPr>
            <a:r>
              <a:rPr sz="2600" spc="240" dirty="0">
                <a:latin typeface="Trebuchet MS"/>
                <a:cs typeface="Trebuchet MS"/>
              </a:rPr>
              <a:t>SELECT</a:t>
            </a:r>
            <a:r>
              <a:rPr sz="2600" spc="-130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pt.pizza_type_id,pt.name,p.size,p.price </a:t>
            </a:r>
            <a:r>
              <a:rPr sz="2600" spc="270" dirty="0">
                <a:latin typeface="Trebuchet MS"/>
                <a:cs typeface="Trebuchet MS"/>
              </a:rPr>
              <a:t>FROM</a:t>
            </a:r>
            <a:r>
              <a:rPr sz="2600" spc="-120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pizza_types</a:t>
            </a:r>
            <a:r>
              <a:rPr sz="2600" spc="-120" dirty="0">
                <a:latin typeface="Trebuchet MS"/>
                <a:cs typeface="Trebuchet MS"/>
              </a:rPr>
              <a:t> </a:t>
            </a:r>
            <a:r>
              <a:rPr sz="2600" spc="300" dirty="0">
                <a:latin typeface="Trebuchet MS"/>
                <a:cs typeface="Trebuchet MS"/>
              </a:rPr>
              <a:t>AS</a:t>
            </a:r>
            <a:r>
              <a:rPr sz="2600" spc="-114" dirty="0">
                <a:latin typeface="Trebuchet MS"/>
                <a:cs typeface="Trebuchet MS"/>
              </a:rPr>
              <a:t> </a:t>
            </a:r>
            <a:r>
              <a:rPr sz="2600" spc="-155" dirty="0">
                <a:latin typeface="Trebuchet MS"/>
                <a:cs typeface="Trebuchet MS"/>
              </a:rPr>
              <a:t>pt</a:t>
            </a:r>
            <a:r>
              <a:rPr sz="2600" spc="-120" dirty="0">
                <a:latin typeface="Trebuchet MS"/>
                <a:cs typeface="Trebuchet MS"/>
              </a:rPr>
              <a:t> </a:t>
            </a:r>
            <a:r>
              <a:rPr sz="2600" spc="160" dirty="0">
                <a:latin typeface="Trebuchet MS"/>
                <a:cs typeface="Trebuchet MS"/>
              </a:rPr>
              <a:t>LEFT</a:t>
            </a:r>
            <a:r>
              <a:rPr sz="2600" spc="-114" dirty="0">
                <a:latin typeface="Trebuchet MS"/>
                <a:cs typeface="Trebuchet MS"/>
              </a:rPr>
              <a:t> </a:t>
            </a:r>
            <a:r>
              <a:rPr sz="2600" spc="125" dirty="0">
                <a:latin typeface="Trebuchet MS"/>
                <a:cs typeface="Trebuchet MS"/>
              </a:rPr>
              <a:t>JOIN</a:t>
            </a:r>
            <a:r>
              <a:rPr sz="2600" spc="-12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pizzas</a:t>
            </a:r>
            <a:r>
              <a:rPr sz="2600" spc="-120" dirty="0">
                <a:latin typeface="Trebuchet MS"/>
                <a:cs typeface="Trebuchet MS"/>
              </a:rPr>
              <a:t> </a:t>
            </a:r>
            <a:r>
              <a:rPr sz="2600" spc="300" dirty="0">
                <a:latin typeface="Trebuchet MS"/>
                <a:cs typeface="Trebuchet MS"/>
              </a:rPr>
              <a:t>AS</a:t>
            </a:r>
            <a:r>
              <a:rPr sz="2600" spc="-114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p</a:t>
            </a:r>
            <a:r>
              <a:rPr sz="2600" spc="-120" dirty="0">
                <a:latin typeface="Trebuchet MS"/>
                <a:cs typeface="Trebuchet MS"/>
              </a:rPr>
              <a:t> </a:t>
            </a:r>
            <a:r>
              <a:rPr sz="2600" spc="220" dirty="0">
                <a:latin typeface="Trebuchet MS"/>
                <a:cs typeface="Trebuchet MS"/>
              </a:rPr>
              <a:t>ON </a:t>
            </a:r>
            <a:r>
              <a:rPr sz="2600" spc="-20" dirty="0">
                <a:latin typeface="Trebuchet MS"/>
                <a:cs typeface="Trebuchet MS"/>
              </a:rPr>
              <a:t>pt.pizza_type_id=p.pizza_type_id</a:t>
            </a:r>
            <a:endParaRPr sz="26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2600" spc="265" dirty="0">
                <a:latin typeface="Trebuchet MS"/>
                <a:cs typeface="Trebuchet MS"/>
              </a:rPr>
              <a:t>WHERE</a:t>
            </a:r>
            <a:r>
              <a:rPr sz="2600" spc="-120" dirty="0">
                <a:latin typeface="Trebuchet MS"/>
                <a:cs typeface="Trebuchet MS"/>
              </a:rPr>
              <a:t> </a:t>
            </a:r>
            <a:r>
              <a:rPr sz="2600" spc="-65" dirty="0">
                <a:latin typeface="Trebuchet MS"/>
                <a:cs typeface="Trebuchet MS"/>
              </a:rPr>
              <a:t>price</a:t>
            </a:r>
            <a:r>
              <a:rPr sz="2600" spc="-114" dirty="0">
                <a:latin typeface="Trebuchet MS"/>
                <a:cs typeface="Trebuchet MS"/>
              </a:rPr>
              <a:t> </a:t>
            </a:r>
            <a:r>
              <a:rPr sz="2600" spc="235" dirty="0">
                <a:latin typeface="Trebuchet MS"/>
                <a:cs typeface="Trebuchet MS"/>
              </a:rPr>
              <a:t>BETWEEN</a:t>
            </a:r>
            <a:r>
              <a:rPr sz="2600" spc="-114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15.00</a:t>
            </a:r>
            <a:r>
              <a:rPr sz="2600" spc="-114" dirty="0">
                <a:latin typeface="Trebuchet MS"/>
                <a:cs typeface="Trebuchet MS"/>
              </a:rPr>
              <a:t> </a:t>
            </a:r>
            <a:r>
              <a:rPr sz="2600" spc="225" dirty="0">
                <a:latin typeface="Trebuchet MS"/>
                <a:cs typeface="Trebuchet MS"/>
              </a:rPr>
              <a:t>AND</a:t>
            </a:r>
            <a:r>
              <a:rPr sz="2600" spc="-114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17.00;</a:t>
            </a:r>
            <a:endParaRPr sz="2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7927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29A8-6D57-219C-86F6-6E34A523E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BCDECBC-C1F4-0177-B54C-689F9D4A0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493" y="554336"/>
            <a:ext cx="15257099" cy="2305050"/>
          </a:xfrm>
        </p:spPr>
        <p:txBody>
          <a:bodyPr/>
          <a:lstStyle/>
          <a:p>
            <a:endParaRPr lang="en-IN"/>
          </a:p>
        </p:txBody>
      </p:sp>
      <p:pic>
        <p:nvPicPr>
          <p:cNvPr id="21" name="Picture 20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E2C1618B-A95A-0344-8A47-62AD2E1E6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80A69F13-E2AC-81D0-ADEE-5F87B74C9FF1}"/>
              </a:ext>
            </a:extLst>
          </p:cNvPr>
          <p:cNvSpPr/>
          <p:nvPr/>
        </p:nvSpPr>
        <p:spPr>
          <a:xfrm>
            <a:off x="684000" y="666749"/>
            <a:ext cx="16920000" cy="9000000"/>
          </a:xfrm>
          <a:custGeom>
            <a:avLst/>
            <a:gdLst/>
            <a:ahLst/>
            <a:cxnLst/>
            <a:rect l="l" t="t" r="r" b="b"/>
            <a:pathLst>
              <a:path w="16954500" h="8953500">
                <a:moveTo>
                  <a:pt x="16525874" y="8953499"/>
                </a:moveTo>
                <a:lnTo>
                  <a:pt x="428624" y="8953499"/>
                </a:lnTo>
                <a:lnTo>
                  <a:pt x="381921" y="8950984"/>
                </a:lnTo>
                <a:lnTo>
                  <a:pt x="336674" y="8943613"/>
                </a:lnTo>
                <a:lnTo>
                  <a:pt x="293146" y="8931647"/>
                </a:lnTo>
                <a:lnTo>
                  <a:pt x="251597" y="8915349"/>
                </a:lnTo>
                <a:lnTo>
                  <a:pt x="212289" y="8894979"/>
                </a:lnTo>
                <a:lnTo>
                  <a:pt x="175484" y="8870799"/>
                </a:lnTo>
                <a:lnTo>
                  <a:pt x="141443" y="8843071"/>
                </a:lnTo>
                <a:lnTo>
                  <a:pt x="110428" y="8812055"/>
                </a:lnTo>
                <a:lnTo>
                  <a:pt x="82699" y="8778014"/>
                </a:lnTo>
                <a:lnTo>
                  <a:pt x="58519" y="8741209"/>
                </a:lnTo>
                <a:lnTo>
                  <a:pt x="38149" y="8701901"/>
                </a:lnTo>
                <a:lnTo>
                  <a:pt x="21851" y="8660353"/>
                </a:lnTo>
                <a:lnTo>
                  <a:pt x="9886" y="8616824"/>
                </a:lnTo>
                <a:lnTo>
                  <a:pt x="2515" y="8571577"/>
                </a:lnTo>
                <a:lnTo>
                  <a:pt x="0" y="8524874"/>
                </a:lnTo>
                <a:lnTo>
                  <a:pt x="0" y="428624"/>
                </a:lnTo>
                <a:lnTo>
                  <a:pt x="2515" y="381921"/>
                </a:lnTo>
                <a:lnTo>
                  <a:pt x="9886" y="336674"/>
                </a:lnTo>
                <a:lnTo>
                  <a:pt x="21851" y="293146"/>
                </a:lnTo>
                <a:lnTo>
                  <a:pt x="38149" y="251597"/>
                </a:lnTo>
                <a:lnTo>
                  <a:pt x="58519" y="212289"/>
                </a:lnTo>
                <a:lnTo>
                  <a:pt x="82699" y="175484"/>
                </a:lnTo>
                <a:lnTo>
                  <a:pt x="110428" y="141443"/>
                </a:lnTo>
                <a:lnTo>
                  <a:pt x="141443" y="110428"/>
                </a:lnTo>
                <a:lnTo>
                  <a:pt x="175484" y="82699"/>
                </a:lnTo>
                <a:lnTo>
                  <a:pt x="212289" y="58519"/>
                </a:lnTo>
                <a:lnTo>
                  <a:pt x="251597" y="38149"/>
                </a:lnTo>
                <a:lnTo>
                  <a:pt x="293146" y="21851"/>
                </a:lnTo>
                <a:lnTo>
                  <a:pt x="336674" y="9886"/>
                </a:lnTo>
                <a:lnTo>
                  <a:pt x="381921" y="2515"/>
                </a:lnTo>
                <a:lnTo>
                  <a:pt x="428624" y="0"/>
                </a:lnTo>
                <a:lnTo>
                  <a:pt x="16525874" y="0"/>
                </a:lnTo>
                <a:lnTo>
                  <a:pt x="16572577" y="2515"/>
                </a:lnTo>
                <a:lnTo>
                  <a:pt x="16617824" y="9886"/>
                </a:lnTo>
                <a:lnTo>
                  <a:pt x="16661352" y="21851"/>
                </a:lnTo>
                <a:lnTo>
                  <a:pt x="16702901" y="38149"/>
                </a:lnTo>
                <a:lnTo>
                  <a:pt x="16742209" y="58519"/>
                </a:lnTo>
                <a:lnTo>
                  <a:pt x="16779014" y="82699"/>
                </a:lnTo>
                <a:lnTo>
                  <a:pt x="16813055" y="110428"/>
                </a:lnTo>
                <a:lnTo>
                  <a:pt x="16844070" y="141443"/>
                </a:lnTo>
                <a:lnTo>
                  <a:pt x="16871799" y="175484"/>
                </a:lnTo>
                <a:lnTo>
                  <a:pt x="16895979" y="212289"/>
                </a:lnTo>
                <a:lnTo>
                  <a:pt x="16916349" y="251597"/>
                </a:lnTo>
                <a:lnTo>
                  <a:pt x="16932647" y="293146"/>
                </a:lnTo>
                <a:lnTo>
                  <a:pt x="16944612" y="336674"/>
                </a:lnTo>
                <a:lnTo>
                  <a:pt x="16951983" y="381921"/>
                </a:lnTo>
                <a:lnTo>
                  <a:pt x="16954499" y="428624"/>
                </a:lnTo>
                <a:lnTo>
                  <a:pt x="16954499" y="8524874"/>
                </a:lnTo>
                <a:lnTo>
                  <a:pt x="16951983" y="8571577"/>
                </a:lnTo>
                <a:lnTo>
                  <a:pt x="16944612" y="8616824"/>
                </a:lnTo>
                <a:lnTo>
                  <a:pt x="16932647" y="8660353"/>
                </a:lnTo>
                <a:lnTo>
                  <a:pt x="16916349" y="8701901"/>
                </a:lnTo>
                <a:lnTo>
                  <a:pt x="16895979" y="8741209"/>
                </a:lnTo>
                <a:lnTo>
                  <a:pt x="16871799" y="8778014"/>
                </a:lnTo>
                <a:lnTo>
                  <a:pt x="16844070" y="8812055"/>
                </a:lnTo>
                <a:lnTo>
                  <a:pt x="16813055" y="8843071"/>
                </a:lnTo>
                <a:lnTo>
                  <a:pt x="16779014" y="8870799"/>
                </a:lnTo>
                <a:lnTo>
                  <a:pt x="16742209" y="8894979"/>
                </a:lnTo>
                <a:lnTo>
                  <a:pt x="16702901" y="8915349"/>
                </a:lnTo>
                <a:lnTo>
                  <a:pt x="16661352" y="8931647"/>
                </a:lnTo>
                <a:lnTo>
                  <a:pt x="16617824" y="8943613"/>
                </a:lnTo>
                <a:lnTo>
                  <a:pt x="16572577" y="8950984"/>
                </a:lnTo>
                <a:lnTo>
                  <a:pt x="16525874" y="895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1" name="object 12">
            <a:extLst>
              <a:ext uri="{FF2B5EF4-FFF2-40B4-BE49-F238E27FC236}">
                <a16:creationId xmlns:a16="http://schemas.microsoft.com/office/drawing/2014/main" id="{543852D5-355D-9E18-7092-C9E1533F41E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9953" y="7722196"/>
            <a:ext cx="2005025" cy="2250509"/>
          </a:xfrm>
          <a:prstGeom prst="rect">
            <a:avLst/>
          </a:prstGeom>
        </p:spPr>
      </p:pic>
      <p:sp>
        <p:nvSpPr>
          <p:cNvPr id="32" name="object 13">
            <a:extLst>
              <a:ext uri="{FF2B5EF4-FFF2-40B4-BE49-F238E27FC236}">
                <a16:creationId xmlns:a16="http://schemas.microsoft.com/office/drawing/2014/main" id="{39E29BE0-A2B6-C193-726C-137DF770B70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221200" y="9238564"/>
            <a:ext cx="3714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80"/>
              </a:lnSpc>
            </a:pPr>
            <a:r>
              <a:rPr lang="en-IN" dirty="0"/>
              <a:t>12</a:t>
            </a:r>
            <a:endParaRPr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28BC2D09-4EC5-ECFE-7898-F4EE3400B307}"/>
              </a:ext>
            </a:extLst>
          </p:cNvPr>
          <p:cNvSpPr txBox="1"/>
          <p:nvPr/>
        </p:nvSpPr>
        <p:spPr>
          <a:xfrm>
            <a:off x="5454650" y="4975224"/>
            <a:ext cx="525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FFFBF2"/>
                </a:solidFill>
                <a:latin typeface="Trebuchet MS"/>
                <a:cs typeface="Trebuchet MS"/>
              </a:rPr>
              <a:t>sdd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D1F2BD20-0356-5117-AC35-B6942FD4F5F5}"/>
              </a:ext>
            </a:extLst>
          </p:cNvPr>
          <p:cNvSpPr txBox="1">
            <a:spLocks/>
          </p:cNvSpPr>
          <p:nvPr/>
        </p:nvSpPr>
        <p:spPr>
          <a:xfrm>
            <a:off x="1739949" y="1172932"/>
            <a:ext cx="12613005" cy="974796"/>
          </a:xfrm>
          <a:prstGeom prst="rect">
            <a:avLst/>
          </a:prstGeom>
        </p:spPr>
        <p:txBody>
          <a:bodyPr vert="horz" wrap="square" lIns="0" tIns="355769" rIns="0" bIns="0" rtlCol="0">
            <a:spAutoFit/>
          </a:bodyPr>
          <a:lstStyle>
            <a:lvl1pPr>
              <a:defRPr sz="14950" b="0" i="0">
                <a:solidFill>
                  <a:srgbClr val="D94E32"/>
                </a:solidFill>
                <a:latin typeface="Georgia"/>
                <a:ea typeface="+mj-ea"/>
                <a:cs typeface="Georgia"/>
              </a:defRPr>
            </a:lvl1pPr>
          </a:lstStyle>
          <a:p>
            <a:pPr marL="236854">
              <a:spcBef>
                <a:spcPts val="100"/>
              </a:spcBef>
            </a:pPr>
            <a:r>
              <a:rPr lang="en-US" sz="4000" b="1" spc="-235" dirty="0"/>
              <a:t>Q5:</a:t>
            </a:r>
            <a:r>
              <a:rPr lang="en-US" sz="4000" b="1" spc="-300" dirty="0"/>
              <a:t> </a:t>
            </a:r>
            <a:r>
              <a:rPr lang="en-US" sz="4000" b="1" spc="-380" dirty="0"/>
              <a:t>Pizzas</a:t>
            </a:r>
            <a:r>
              <a:rPr lang="en-US" sz="4000" b="1" spc="-295" dirty="0"/>
              <a:t> </a:t>
            </a:r>
            <a:r>
              <a:rPr lang="en-US" sz="4000" b="1" spc="-350" dirty="0"/>
              <a:t>with</a:t>
            </a:r>
            <a:r>
              <a:rPr lang="en-US" sz="4000" b="1" spc="-295" dirty="0"/>
              <a:t> </a:t>
            </a:r>
            <a:r>
              <a:rPr lang="en-US" sz="4000" b="1" spc="-365" dirty="0"/>
              <a:t>"Chicken"</a:t>
            </a:r>
            <a:r>
              <a:rPr lang="en-US" sz="4000" b="1" spc="-295" dirty="0"/>
              <a:t> </a:t>
            </a:r>
            <a:r>
              <a:rPr lang="en-US" sz="4000" b="1" spc="-330" dirty="0"/>
              <a:t>in</a:t>
            </a:r>
            <a:r>
              <a:rPr lang="en-US" sz="4000" b="1" spc="-295" dirty="0"/>
              <a:t> </a:t>
            </a:r>
            <a:r>
              <a:rPr lang="en-US" sz="4000" b="1" spc="-375" dirty="0"/>
              <a:t>the</a:t>
            </a:r>
            <a:r>
              <a:rPr lang="en-US" sz="4000" b="1" spc="-295" dirty="0"/>
              <a:t> </a:t>
            </a:r>
            <a:r>
              <a:rPr lang="en-US" sz="4000" b="1" spc="-445" dirty="0"/>
              <a:t>name.</a:t>
            </a:r>
            <a:endParaRPr lang="en-US" sz="4000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325422E8-9A52-2785-B49F-8DB87DB7E150}"/>
              </a:ext>
            </a:extLst>
          </p:cNvPr>
          <p:cNvSpPr txBox="1"/>
          <p:nvPr/>
        </p:nvSpPr>
        <p:spPr>
          <a:xfrm>
            <a:off x="3048000" y="3280358"/>
            <a:ext cx="7940675" cy="9015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0" marR="5080" indent="-1181735">
              <a:lnSpc>
                <a:spcPct val="116399"/>
              </a:lnSpc>
              <a:spcBef>
                <a:spcPts val="100"/>
              </a:spcBef>
            </a:pPr>
            <a:r>
              <a:rPr sz="2600" spc="270" dirty="0">
                <a:latin typeface="Trebuchet MS"/>
                <a:cs typeface="Trebuchet MS"/>
              </a:rPr>
              <a:t>SELECT</a:t>
            </a:r>
            <a:r>
              <a:rPr sz="2600" spc="-10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name</a:t>
            </a:r>
            <a:r>
              <a:rPr sz="2600" spc="-105" dirty="0">
                <a:latin typeface="Trebuchet MS"/>
                <a:cs typeface="Trebuchet MS"/>
              </a:rPr>
              <a:t> </a:t>
            </a:r>
            <a:r>
              <a:rPr sz="2600" spc="335" dirty="0">
                <a:latin typeface="Trebuchet MS"/>
                <a:cs typeface="Trebuchet MS"/>
              </a:rPr>
              <a:t>AS</a:t>
            </a:r>
            <a:r>
              <a:rPr sz="2600" spc="-10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Pizza_name</a:t>
            </a:r>
            <a:r>
              <a:rPr sz="2600" spc="-10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from</a:t>
            </a:r>
            <a:r>
              <a:rPr sz="2600" spc="-10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pizza_types </a:t>
            </a:r>
            <a:r>
              <a:rPr sz="2600" spc="295" dirty="0">
                <a:latin typeface="Trebuchet MS"/>
                <a:cs typeface="Trebuchet MS"/>
              </a:rPr>
              <a:t>WHERE</a:t>
            </a:r>
            <a:r>
              <a:rPr sz="2600" spc="-15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name</a:t>
            </a:r>
            <a:r>
              <a:rPr sz="2600" spc="-150" dirty="0">
                <a:latin typeface="Trebuchet MS"/>
                <a:cs typeface="Trebuchet MS"/>
              </a:rPr>
              <a:t> </a:t>
            </a:r>
            <a:r>
              <a:rPr sz="2600" spc="160" dirty="0">
                <a:latin typeface="Trebuchet MS"/>
                <a:cs typeface="Trebuchet MS"/>
              </a:rPr>
              <a:t>LIKE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125" dirty="0">
                <a:latin typeface="Trebuchet MS"/>
                <a:cs typeface="Trebuchet MS"/>
              </a:rPr>
              <a:t>'%Chicken%';</a:t>
            </a:r>
            <a:endParaRPr sz="2600" dirty="0">
              <a:latin typeface="Trebuchet MS"/>
              <a:cs typeface="Trebuchet MS"/>
            </a:endParaRP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025C1895-D024-8C5B-3C07-41A8F962315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79441" y="5143499"/>
            <a:ext cx="6095999" cy="353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07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B7598-8B40-B302-42AB-4D66E311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5F49F793-4147-98E3-BD2D-F4729C7BE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493" y="554336"/>
            <a:ext cx="15257099" cy="2305050"/>
          </a:xfrm>
        </p:spPr>
        <p:txBody>
          <a:bodyPr/>
          <a:lstStyle/>
          <a:p>
            <a:endParaRPr lang="en-IN"/>
          </a:p>
        </p:txBody>
      </p:sp>
      <p:pic>
        <p:nvPicPr>
          <p:cNvPr id="21" name="Picture 20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4D42EB82-9B64-62FC-F741-D5ED8E7C9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CD1D5EEB-5D1F-AE69-481F-D67C4B7262C3}"/>
              </a:ext>
            </a:extLst>
          </p:cNvPr>
          <p:cNvSpPr/>
          <p:nvPr/>
        </p:nvSpPr>
        <p:spPr>
          <a:xfrm>
            <a:off x="684000" y="666749"/>
            <a:ext cx="16920000" cy="9000000"/>
          </a:xfrm>
          <a:custGeom>
            <a:avLst/>
            <a:gdLst/>
            <a:ahLst/>
            <a:cxnLst/>
            <a:rect l="l" t="t" r="r" b="b"/>
            <a:pathLst>
              <a:path w="16954500" h="8953500">
                <a:moveTo>
                  <a:pt x="16525874" y="8953499"/>
                </a:moveTo>
                <a:lnTo>
                  <a:pt x="428624" y="8953499"/>
                </a:lnTo>
                <a:lnTo>
                  <a:pt x="381921" y="8950984"/>
                </a:lnTo>
                <a:lnTo>
                  <a:pt x="336674" y="8943613"/>
                </a:lnTo>
                <a:lnTo>
                  <a:pt x="293146" y="8931647"/>
                </a:lnTo>
                <a:lnTo>
                  <a:pt x="251597" y="8915349"/>
                </a:lnTo>
                <a:lnTo>
                  <a:pt x="212289" y="8894979"/>
                </a:lnTo>
                <a:lnTo>
                  <a:pt x="175484" y="8870799"/>
                </a:lnTo>
                <a:lnTo>
                  <a:pt x="141443" y="8843071"/>
                </a:lnTo>
                <a:lnTo>
                  <a:pt x="110428" y="8812055"/>
                </a:lnTo>
                <a:lnTo>
                  <a:pt x="82699" y="8778014"/>
                </a:lnTo>
                <a:lnTo>
                  <a:pt x="58519" y="8741209"/>
                </a:lnTo>
                <a:lnTo>
                  <a:pt x="38149" y="8701901"/>
                </a:lnTo>
                <a:lnTo>
                  <a:pt x="21851" y="8660353"/>
                </a:lnTo>
                <a:lnTo>
                  <a:pt x="9886" y="8616824"/>
                </a:lnTo>
                <a:lnTo>
                  <a:pt x="2515" y="8571577"/>
                </a:lnTo>
                <a:lnTo>
                  <a:pt x="0" y="8524874"/>
                </a:lnTo>
                <a:lnTo>
                  <a:pt x="0" y="428624"/>
                </a:lnTo>
                <a:lnTo>
                  <a:pt x="2515" y="381921"/>
                </a:lnTo>
                <a:lnTo>
                  <a:pt x="9886" y="336674"/>
                </a:lnTo>
                <a:lnTo>
                  <a:pt x="21851" y="293146"/>
                </a:lnTo>
                <a:lnTo>
                  <a:pt x="38149" y="251597"/>
                </a:lnTo>
                <a:lnTo>
                  <a:pt x="58519" y="212289"/>
                </a:lnTo>
                <a:lnTo>
                  <a:pt x="82699" y="175484"/>
                </a:lnTo>
                <a:lnTo>
                  <a:pt x="110428" y="141443"/>
                </a:lnTo>
                <a:lnTo>
                  <a:pt x="141443" y="110428"/>
                </a:lnTo>
                <a:lnTo>
                  <a:pt x="175484" y="82699"/>
                </a:lnTo>
                <a:lnTo>
                  <a:pt x="212289" y="58519"/>
                </a:lnTo>
                <a:lnTo>
                  <a:pt x="251597" y="38149"/>
                </a:lnTo>
                <a:lnTo>
                  <a:pt x="293146" y="21851"/>
                </a:lnTo>
                <a:lnTo>
                  <a:pt x="336674" y="9886"/>
                </a:lnTo>
                <a:lnTo>
                  <a:pt x="381921" y="2515"/>
                </a:lnTo>
                <a:lnTo>
                  <a:pt x="428624" y="0"/>
                </a:lnTo>
                <a:lnTo>
                  <a:pt x="16525874" y="0"/>
                </a:lnTo>
                <a:lnTo>
                  <a:pt x="16572577" y="2515"/>
                </a:lnTo>
                <a:lnTo>
                  <a:pt x="16617824" y="9886"/>
                </a:lnTo>
                <a:lnTo>
                  <a:pt x="16661352" y="21851"/>
                </a:lnTo>
                <a:lnTo>
                  <a:pt x="16702901" y="38149"/>
                </a:lnTo>
                <a:lnTo>
                  <a:pt x="16742209" y="58519"/>
                </a:lnTo>
                <a:lnTo>
                  <a:pt x="16779014" y="82699"/>
                </a:lnTo>
                <a:lnTo>
                  <a:pt x="16813055" y="110428"/>
                </a:lnTo>
                <a:lnTo>
                  <a:pt x="16844070" y="141443"/>
                </a:lnTo>
                <a:lnTo>
                  <a:pt x="16871799" y="175484"/>
                </a:lnTo>
                <a:lnTo>
                  <a:pt x="16895979" y="212289"/>
                </a:lnTo>
                <a:lnTo>
                  <a:pt x="16916349" y="251597"/>
                </a:lnTo>
                <a:lnTo>
                  <a:pt x="16932647" y="293146"/>
                </a:lnTo>
                <a:lnTo>
                  <a:pt x="16944612" y="336674"/>
                </a:lnTo>
                <a:lnTo>
                  <a:pt x="16951983" y="381921"/>
                </a:lnTo>
                <a:lnTo>
                  <a:pt x="16954499" y="428624"/>
                </a:lnTo>
                <a:lnTo>
                  <a:pt x="16954499" y="8524874"/>
                </a:lnTo>
                <a:lnTo>
                  <a:pt x="16951983" y="8571577"/>
                </a:lnTo>
                <a:lnTo>
                  <a:pt x="16944612" y="8616824"/>
                </a:lnTo>
                <a:lnTo>
                  <a:pt x="16932647" y="8660353"/>
                </a:lnTo>
                <a:lnTo>
                  <a:pt x="16916349" y="8701901"/>
                </a:lnTo>
                <a:lnTo>
                  <a:pt x="16895979" y="8741209"/>
                </a:lnTo>
                <a:lnTo>
                  <a:pt x="16871799" y="8778014"/>
                </a:lnTo>
                <a:lnTo>
                  <a:pt x="16844070" y="8812055"/>
                </a:lnTo>
                <a:lnTo>
                  <a:pt x="16813055" y="8843071"/>
                </a:lnTo>
                <a:lnTo>
                  <a:pt x="16779014" y="8870799"/>
                </a:lnTo>
                <a:lnTo>
                  <a:pt x="16742209" y="8894979"/>
                </a:lnTo>
                <a:lnTo>
                  <a:pt x="16702901" y="8915349"/>
                </a:lnTo>
                <a:lnTo>
                  <a:pt x="16661352" y="8931647"/>
                </a:lnTo>
                <a:lnTo>
                  <a:pt x="16617824" y="8943613"/>
                </a:lnTo>
                <a:lnTo>
                  <a:pt x="16572577" y="8950984"/>
                </a:lnTo>
                <a:lnTo>
                  <a:pt x="16525874" y="895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1" name="object 12">
            <a:extLst>
              <a:ext uri="{FF2B5EF4-FFF2-40B4-BE49-F238E27FC236}">
                <a16:creationId xmlns:a16="http://schemas.microsoft.com/office/drawing/2014/main" id="{745576FE-D82A-43E5-600E-BB9263054FC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9953" y="7722196"/>
            <a:ext cx="2005025" cy="2250509"/>
          </a:xfrm>
          <a:prstGeom prst="rect">
            <a:avLst/>
          </a:prstGeom>
        </p:spPr>
      </p:pic>
      <p:sp>
        <p:nvSpPr>
          <p:cNvPr id="32" name="object 13">
            <a:extLst>
              <a:ext uri="{FF2B5EF4-FFF2-40B4-BE49-F238E27FC236}">
                <a16:creationId xmlns:a16="http://schemas.microsoft.com/office/drawing/2014/main" id="{055E1943-FC93-5C60-A217-DDC77179707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221200" y="9238564"/>
            <a:ext cx="3714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80"/>
              </a:lnSpc>
            </a:pPr>
            <a:r>
              <a:rPr lang="en-IN" dirty="0"/>
              <a:t>13</a:t>
            </a:r>
            <a:endParaRPr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7689854-63F6-4DA5-8385-50D6B37097E1}"/>
              </a:ext>
            </a:extLst>
          </p:cNvPr>
          <p:cNvSpPr txBox="1"/>
          <p:nvPr/>
        </p:nvSpPr>
        <p:spPr>
          <a:xfrm>
            <a:off x="5454650" y="4975224"/>
            <a:ext cx="525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FFFBF2"/>
                </a:solidFill>
                <a:latin typeface="Trebuchet MS"/>
                <a:cs typeface="Trebuchet MS"/>
              </a:rPr>
              <a:t>sdd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E606DB0A-4E68-3F94-90C1-D2BD3FC8611B}"/>
              </a:ext>
            </a:extLst>
          </p:cNvPr>
          <p:cNvSpPr txBox="1">
            <a:spLocks/>
          </p:cNvSpPr>
          <p:nvPr/>
        </p:nvSpPr>
        <p:spPr>
          <a:xfrm>
            <a:off x="1716823" y="554336"/>
            <a:ext cx="15257099" cy="2305050"/>
          </a:xfrm>
          <a:prstGeom prst="rect">
            <a:avLst/>
          </a:prstGeom>
        </p:spPr>
        <p:txBody>
          <a:bodyPr vert="horz" wrap="square" lIns="0" tIns="979220" rIns="0" bIns="0" rtlCol="0">
            <a:spAutoFit/>
          </a:bodyPr>
          <a:lstStyle>
            <a:lvl1pPr>
              <a:defRPr sz="14950" b="0" i="0">
                <a:solidFill>
                  <a:srgbClr val="D94E32"/>
                </a:solidFill>
                <a:latin typeface="Georgia"/>
                <a:ea typeface="+mj-ea"/>
                <a:cs typeface="Georgia"/>
              </a:defRPr>
            </a:lvl1pPr>
          </a:lstStyle>
          <a:p>
            <a:pPr marL="83185">
              <a:spcBef>
                <a:spcPts val="100"/>
              </a:spcBef>
            </a:pPr>
            <a:r>
              <a:rPr lang="en-US" sz="4000" b="1" spc="-290" dirty="0"/>
              <a:t>Q6: </a:t>
            </a:r>
            <a:r>
              <a:rPr lang="en-US" sz="4000" b="1" spc="-380" dirty="0"/>
              <a:t>Orders</a:t>
            </a:r>
            <a:r>
              <a:rPr lang="en-US" sz="4000" b="1" spc="-285" dirty="0"/>
              <a:t> </a:t>
            </a:r>
            <a:r>
              <a:rPr lang="en-US" sz="4000" b="1" spc="-400" dirty="0"/>
              <a:t>on</a:t>
            </a:r>
            <a:r>
              <a:rPr lang="en-US" sz="4000" b="1" spc="-285" dirty="0"/>
              <a:t> </a:t>
            </a:r>
            <a:r>
              <a:rPr lang="en-US" sz="4000" b="1" spc="-195" dirty="0"/>
              <a:t>'2015-</a:t>
            </a:r>
            <a:r>
              <a:rPr lang="en-US" sz="4000" b="1" spc="-360" dirty="0"/>
              <a:t>02-</a:t>
            </a:r>
            <a:r>
              <a:rPr lang="en-US" sz="4000" b="1" dirty="0"/>
              <a:t>15'</a:t>
            </a:r>
            <a:r>
              <a:rPr lang="en-US" sz="4000" b="1" spc="-285" dirty="0"/>
              <a:t> </a:t>
            </a:r>
            <a:r>
              <a:rPr lang="en-US" sz="4000" b="1" spc="-320" dirty="0"/>
              <a:t>or</a:t>
            </a:r>
            <a:r>
              <a:rPr lang="en-US" sz="4000" b="1" spc="-285" dirty="0"/>
              <a:t> </a:t>
            </a:r>
            <a:r>
              <a:rPr lang="en-US" sz="4000" b="1" spc="-370" dirty="0"/>
              <a:t>placed</a:t>
            </a:r>
            <a:r>
              <a:rPr lang="en-US" sz="4000" b="1" spc="-285" dirty="0"/>
              <a:t> </a:t>
            </a:r>
            <a:r>
              <a:rPr lang="en-US" sz="4000" b="1" spc="-330" dirty="0"/>
              <a:t>after</a:t>
            </a:r>
            <a:r>
              <a:rPr lang="en-US" sz="4000" b="1" spc="-285" dirty="0"/>
              <a:t> </a:t>
            </a:r>
            <a:r>
              <a:rPr lang="en-US" sz="4000" b="1" spc="-355" dirty="0"/>
              <a:t>8</a:t>
            </a:r>
            <a:r>
              <a:rPr lang="en-US" sz="4000" b="1" spc="-285" dirty="0"/>
              <a:t> </a:t>
            </a:r>
            <a:r>
              <a:rPr lang="en-US" sz="4000" b="1" spc="-375" dirty="0"/>
              <a:t>PM.</a:t>
            </a:r>
            <a:endParaRPr lang="en-US" sz="4000" dirty="0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EE272625-FA58-2655-2DA1-2AC795DED5E5}"/>
              </a:ext>
            </a:extLst>
          </p:cNvPr>
          <p:cNvSpPr txBox="1"/>
          <p:nvPr/>
        </p:nvSpPr>
        <p:spPr>
          <a:xfrm>
            <a:off x="1981200" y="3200108"/>
            <a:ext cx="9036050" cy="961161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2600" spc="285" dirty="0">
                <a:latin typeface="Trebuchet MS"/>
                <a:cs typeface="Trebuchet MS"/>
              </a:rPr>
              <a:t>SELECT</a:t>
            </a:r>
            <a:r>
              <a:rPr sz="2600" spc="-165" dirty="0">
                <a:latin typeface="Trebuchet MS"/>
                <a:cs typeface="Trebuchet MS"/>
              </a:rPr>
              <a:t> </a:t>
            </a:r>
            <a:r>
              <a:rPr sz="2600" spc="65" dirty="0">
                <a:latin typeface="Trebuchet MS"/>
                <a:cs typeface="Trebuchet MS"/>
              </a:rPr>
              <a:t>*</a:t>
            </a:r>
            <a:r>
              <a:rPr sz="2600" spc="-160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from</a:t>
            </a:r>
            <a:r>
              <a:rPr sz="2600" spc="-160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orders</a:t>
            </a:r>
            <a:endParaRPr sz="26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sz="2600" spc="320" dirty="0">
                <a:latin typeface="Trebuchet MS"/>
                <a:cs typeface="Trebuchet MS"/>
              </a:rPr>
              <a:t>WHERE</a:t>
            </a:r>
            <a:r>
              <a:rPr sz="2600" spc="-135" dirty="0">
                <a:latin typeface="Trebuchet MS"/>
                <a:cs typeface="Trebuchet MS"/>
              </a:rPr>
              <a:t> </a:t>
            </a:r>
            <a:r>
              <a:rPr sz="2600" spc="135" dirty="0">
                <a:latin typeface="Trebuchet MS"/>
                <a:cs typeface="Trebuchet MS"/>
              </a:rPr>
              <a:t>DATE</a:t>
            </a:r>
            <a:r>
              <a:rPr sz="2600" spc="-130" dirty="0">
                <a:latin typeface="Trebuchet MS"/>
                <a:cs typeface="Trebuchet MS"/>
              </a:rPr>
              <a:t> </a:t>
            </a:r>
            <a:r>
              <a:rPr sz="2600" spc="175" dirty="0">
                <a:latin typeface="Trebuchet MS"/>
                <a:cs typeface="Trebuchet MS"/>
              </a:rPr>
              <a:t>=</a:t>
            </a:r>
            <a:r>
              <a:rPr sz="2600" spc="-13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'15-02-</a:t>
            </a:r>
            <a:r>
              <a:rPr sz="2600" spc="90" dirty="0">
                <a:latin typeface="Trebuchet MS"/>
                <a:cs typeface="Trebuchet MS"/>
              </a:rPr>
              <a:t>2015'</a:t>
            </a:r>
            <a:r>
              <a:rPr sz="2600" spc="-130" dirty="0">
                <a:latin typeface="Trebuchet MS"/>
                <a:cs typeface="Trebuchet MS"/>
              </a:rPr>
              <a:t> </a:t>
            </a:r>
            <a:r>
              <a:rPr sz="2600" spc="275" dirty="0">
                <a:latin typeface="Trebuchet MS"/>
                <a:cs typeface="Trebuchet MS"/>
              </a:rPr>
              <a:t>AND</a:t>
            </a:r>
            <a:r>
              <a:rPr sz="2600" spc="-135" dirty="0">
                <a:latin typeface="Trebuchet MS"/>
                <a:cs typeface="Trebuchet MS"/>
              </a:rPr>
              <a:t> </a:t>
            </a:r>
            <a:r>
              <a:rPr sz="2600" spc="-155" dirty="0">
                <a:latin typeface="Trebuchet MS"/>
                <a:cs typeface="Trebuchet MS"/>
              </a:rPr>
              <a:t>time</a:t>
            </a:r>
            <a:r>
              <a:rPr sz="2600" spc="-130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&gt;'20:00:00';</a:t>
            </a:r>
            <a:endParaRPr sz="2600" dirty="0">
              <a:latin typeface="Trebuchet MS"/>
              <a:cs typeface="Trebuchet MS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9DD09C4E-723B-2C90-AFE4-6281FB6A4EB2}"/>
              </a:ext>
            </a:extLst>
          </p:cNvPr>
          <p:cNvPicPr/>
          <p:nvPr/>
        </p:nvPicPr>
        <p:blipFill>
          <a:blip r:embed="rId5" cstate="print"/>
          <a:srcRect r="2287" b="4962"/>
          <a:stretch>
            <a:fillRect/>
          </a:stretch>
        </p:blipFill>
        <p:spPr>
          <a:xfrm>
            <a:off x="7848600" y="4813364"/>
            <a:ext cx="8264738" cy="40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6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F6184-A697-8C4F-BB04-23298641B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865081C-E3CE-263F-7D41-0CDEE0F80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493" y="554336"/>
            <a:ext cx="15257099" cy="2305050"/>
          </a:xfrm>
        </p:spPr>
        <p:txBody>
          <a:bodyPr/>
          <a:lstStyle/>
          <a:p>
            <a:endParaRPr lang="en-IN"/>
          </a:p>
        </p:txBody>
      </p:sp>
      <p:pic>
        <p:nvPicPr>
          <p:cNvPr id="21" name="Picture 20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02DD7B5B-499F-8DAD-A2FF-BE1FE9FB0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E4045292-239E-712F-2799-3BBB6857B116}"/>
              </a:ext>
            </a:extLst>
          </p:cNvPr>
          <p:cNvSpPr/>
          <p:nvPr/>
        </p:nvSpPr>
        <p:spPr>
          <a:xfrm>
            <a:off x="717810" y="670804"/>
            <a:ext cx="16920000" cy="9000000"/>
          </a:xfrm>
          <a:custGeom>
            <a:avLst/>
            <a:gdLst/>
            <a:ahLst/>
            <a:cxnLst/>
            <a:rect l="l" t="t" r="r" b="b"/>
            <a:pathLst>
              <a:path w="16954500" h="8953500">
                <a:moveTo>
                  <a:pt x="16525874" y="8953499"/>
                </a:moveTo>
                <a:lnTo>
                  <a:pt x="428624" y="8953499"/>
                </a:lnTo>
                <a:lnTo>
                  <a:pt x="381921" y="8950984"/>
                </a:lnTo>
                <a:lnTo>
                  <a:pt x="336674" y="8943613"/>
                </a:lnTo>
                <a:lnTo>
                  <a:pt x="293146" y="8931647"/>
                </a:lnTo>
                <a:lnTo>
                  <a:pt x="251597" y="8915349"/>
                </a:lnTo>
                <a:lnTo>
                  <a:pt x="212289" y="8894979"/>
                </a:lnTo>
                <a:lnTo>
                  <a:pt x="175484" y="8870799"/>
                </a:lnTo>
                <a:lnTo>
                  <a:pt x="141443" y="8843071"/>
                </a:lnTo>
                <a:lnTo>
                  <a:pt x="110428" y="8812055"/>
                </a:lnTo>
                <a:lnTo>
                  <a:pt x="82699" y="8778014"/>
                </a:lnTo>
                <a:lnTo>
                  <a:pt x="58519" y="8741209"/>
                </a:lnTo>
                <a:lnTo>
                  <a:pt x="38149" y="8701901"/>
                </a:lnTo>
                <a:lnTo>
                  <a:pt x="21851" y="8660353"/>
                </a:lnTo>
                <a:lnTo>
                  <a:pt x="9886" y="8616824"/>
                </a:lnTo>
                <a:lnTo>
                  <a:pt x="2515" y="8571577"/>
                </a:lnTo>
                <a:lnTo>
                  <a:pt x="0" y="8524874"/>
                </a:lnTo>
                <a:lnTo>
                  <a:pt x="0" y="428624"/>
                </a:lnTo>
                <a:lnTo>
                  <a:pt x="2515" y="381921"/>
                </a:lnTo>
                <a:lnTo>
                  <a:pt x="9886" y="336674"/>
                </a:lnTo>
                <a:lnTo>
                  <a:pt x="21851" y="293146"/>
                </a:lnTo>
                <a:lnTo>
                  <a:pt x="38149" y="251597"/>
                </a:lnTo>
                <a:lnTo>
                  <a:pt x="58519" y="212289"/>
                </a:lnTo>
                <a:lnTo>
                  <a:pt x="82699" y="175484"/>
                </a:lnTo>
                <a:lnTo>
                  <a:pt x="110428" y="141443"/>
                </a:lnTo>
                <a:lnTo>
                  <a:pt x="141443" y="110428"/>
                </a:lnTo>
                <a:lnTo>
                  <a:pt x="175484" y="82699"/>
                </a:lnTo>
                <a:lnTo>
                  <a:pt x="212289" y="58519"/>
                </a:lnTo>
                <a:lnTo>
                  <a:pt x="251597" y="38149"/>
                </a:lnTo>
                <a:lnTo>
                  <a:pt x="293146" y="21851"/>
                </a:lnTo>
                <a:lnTo>
                  <a:pt x="336674" y="9886"/>
                </a:lnTo>
                <a:lnTo>
                  <a:pt x="381921" y="2515"/>
                </a:lnTo>
                <a:lnTo>
                  <a:pt x="428624" y="0"/>
                </a:lnTo>
                <a:lnTo>
                  <a:pt x="16525874" y="0"/>
                </a:lnTo>
                <a:lnTo>
                  <a:pt x="16572577" y="2515"/>
                </a:lnTo>
                <a:lnTo>
                  <a:pt x="16617824" y="9886"/>
                </a:lnTo>
                <a:lnTo>
                  <a:pt x="16661352" y="21851"/>
                </a:lnTo>
                <a:lnTo>
                  <a:pt x="16702901" y="38149"/>
                </a:lnTo>
                <a:lnTo>
                  <a:pt x="16742209" y="58519"/>
                </a:lnTo>
                <a:lnTo>
                  <a:pt x="16779014" y="82699"/>
                </a:lnTo>
                <a:lnTo>
                  <a:pt x="16813055" y="110428"/>
                </a:lnTo>
                <a:lnTo>
                  <a:pt x="16844070" y="141443"/>
                </a:lnTo>
                <a:lnTo>
                  <a:pt x="16871799" y="175484"/>
                </a:lnTo>
                <a:lnTo>
                  <a:pt x="16895979" y="212289"/>
                </a:lnTo>
                <a:lnTo>
                  <a:pt x="16916349" y="251597"/>
                </a:lnTo>
                <a:lnTo>
                  <a:pt x="16932647" y="293146"/>
                </a:lnTo>
                <a:lnTo>
                  <a:pt x="16944612" y="336674"/>
                </a:lnTo>
                <a:lnTo>
                  <a:pt x="16951983" y="381921"/>
                </a:lnTo>
                <a:lnTo>
                  <a:pt x="16954499" y="428624"/>
                </a:lnTo>
                <a:lnTo>
                  <a:pt x="16954499" y="8524874"/>
                </a:lnTo>
                <a:lnTo>
                  <a:pt x="16951983" y="8571577"/>
                </a:lnTo>
                <a:lnTo>
                  <a:pt x="16944612" y="8616824"/>
                </a:lnTo>
                <a:lnTo>
                  <a:pt x="16932647" y="8660353"/>
                </a:lnTo>
                <a:lnTo>
                  <a:pt x="16916349" y="8701901"/>
                </a:lnTo>
                <a:lnTo>
                  <a:pt x="16895979" y="8741209"/>
                </a:lnTo>
                <a:lnTo>
                  <a:pt x="16871799" y="8778014"/>
                </a:lnTo>
                <a:lnTo>
                  <a:pt x="16844070" y="8812055"/>
                </a:lnTo>
                <a:lnTo>
                  <a:pt x="16813055" y="8843071"/>
                </a:lnTo>
                <a:lnTo>
                  <a:pt x="16779014" y="8870799"/>
                </a:lnTo>
                <a:lnTo>
                  <a:pt x="16742209" y="8894979"/>
                </a:lnTo>
                <a:lnTo>
                  <a:pt x="16702901" y="8915349"/>
                </a:lnTo>
                <a:lnTo>
                  <a:pt x="16661352" y="8931647"/>
                </a:lnTo>
                <a:lnTo>
                  <a:pt x="16617824" y="8943613"/>
                </a:lnTo>
                <a:lnTo>
                  <a:pt x="16572577" y="8950984"/>
                </a:lnTo>
                <a:lnTo>
                  <a:pt x="16525874" y="895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1" name="object 12">
            <a:extLst>
              <a:ext uri="{FF2B5EF4-FFF2-40B4-BE49-F238E27FC236}">
                <a16:creationId xmlns:a16="http://schemas.microsoft.com/office/drawing/2014/main" id="{3F7903F8-3CD1-62FE-0EE0-D6D99BE96A2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9953" y="7722196"/>
            <a:ext cx="2005025" cy="2250509"/>
          </a:xfrm>
          <a:prstGeom prst="rect">
            <a:avLst/>
          </a:prstGeom>
        </p:spPr>
      </p:pic>
      <p:sp>
        <p:nvSpPr>
          <p:cNvPr id="32" name="object 13">
            <a:extLst>
              <a:ext uri="{FF2B5EF4-FFF2-40B4-BE49-F238E27FC236}">
                <a16:creationId xmlns:a16="http://schemas.microsoft.com/office/drawing/2014/main" id="{2A329FDB-A049-5006-7E76-6D725A8A4DC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221200" y="9238564"/>
            <a:ext cx="3714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80"/>
              </a:lnSpc>
            </a:pPr>
            <a:r>
              <a:rPr lang="en-IN" dirty="0"/>
              <a:t>14</a:t>
            </a:r>
            <a:endParaRPr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6CCE77D9-8007-1FBE-4758-5553B3A3C415}"/>
              </a:ext>
            </a:extLst>
          </p:cNvPr>
          <p:cNvSpPr txBox="1"/>
          <p:nvPr/>
        </p:nvSpPr>
        <p:spPr>
          <a:xfrm>
            <a:off x="5454650" y="4975224"/>
            <a:ext cx="525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FFFBF2"/>
                </a:solidFill>
                <a:latin typeface="Trebuchet MS"/>
                <a:cs typeface="Trebuchet MS"/>
              </a:rPr>
              <a:t>sdd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E1C02C0-D64B-FA00-3532-E67136C643FD}"/>
              </a:ext>
            </a:extLst>
          </p:cNvPr>
          <p:cNvSpPr txBox="1">
            <a:spLocks/>
          </p:cNvSpPr>
          <p:nvPr/>
        </p:nvSpPr>
        <p:spPr>
          <a:xfrm>
            <a:off x="1515450" y="554336"/>
            <a:ext cx="15257099" cy="1681958"/>
          </a:xfrm>
          <a:prstGeom prst="rect">
            <a:avLst/>
          </a:prstGeom>
        </p:spPr>
        <p:txBody>
          <a:bodyPr vert="horz" wrap="square" lIns="0" tIns="918931" rIns="0" bIns="0" rtlCol="0">
            <a:spAutoFit/>
          </a:bodyPr>
          <a:lstStyle>
            <a:lvl1pPr>
              <a:defRPr sz="14950" b="0" i="0">
                <a:solidFill>
                  <a:srgbClr val="D94E32"/>
                </a:solidFill>
                <a:latin typeface="Georgia"/>
                <a:ea typeface="+mj-ea"/>
                <a:cs typeface="Georgia"/>
              </a:defRPr>
            </a:lvl1pPr>
          </a:lstStyle>
          <a:p>
            <a:pPr marL="83185">
              <a:spcBef>
                <a:spcPts val="140"/>
              </a:spcBef>
            </a:pPr>
            <a:r>
              <a:rPr lang="en-US" sz="4900" spc="2595" dirty="0">
                <a:latin typeface="Courier New"/>
                <a:cs typeface="Courier New"/>
              </a:rPr>
              <a:t>📈</a:t>
            </a:r>
            <a:r>
              <a:rPr lang="en-US" sz="4900" spc="-2130" dirty="0">
                <a:latin typeface="Courier New"/>
                <a:cs typeface="Courier New"/>
              </a:rPr>
              <a:t> </a:t>
            </a:r>
            <a:r>
              <a:rPr lang="en-US" sz="4500" b="1" spc="-455" dirty="0"/>
              <a:t>PHASE</a:t>
            </a:r>
            <a:r>
              <a:rPr lang="en-US" sz="4500" b="1" spc="-335" dirty="0"/>
              <a:t> </a:t>
            </a:r>
            <a:r>
              <a:rPr lang="en-US" sz="4500" b="1" spc="-185" dirty="0"/>
              <a:t>3:</a:t>
            </a:r>
            <a:r>
              <a:rPr lang="en-US" sz="4500" b="1" spc="-330" dirty="0"/>
              <a:t> </a:t>
            </a:r>
            <a:r>
              <a:rPr lang="en-US" sz="4500" b="1" spc="-405" dirty="0"/>
              <a:t>Sales</a:t>
            </a:r>
            <a:r>
              <a:rPr lang="en-US" sz="4500" b="1" spc="-330" dirty="0"/>
              <a:t> </a:t>
            </a:r>
            <a:r>
              <a:rPr lang="en-US" sz="4500" b="1" spc="-465" dirty="0"/>
              <a:t>Performance</a:t>
            </a:r>
            <a:r>
              <a:rPr lang="en-US" sz="4500" b="1" spc="-330" dirty="0"/>
              <a:t> </a:t>
            </a:r>
            <a:r>
              <a:rPr lang="en-US" sz="4500" b="1" spc="-400" dirty="0"/>
              <a:t>&amp;</a:t>
            </a:r>
            <a:r>
              <a:rPr lang="en-US" sz="4500" b="1" spc="-330" dirty="0"/>
              <a:t> </a:t>
            </a:r>
            <a:r>
              <a:rPr lang="en-US" sz="4500" b="1" spc="-459" dirty="0"/>
              <a:t>Business</a:t>
            </a:r>
            <a:r>
              <a:rPr lang="en-US" sz="4500" b="1" spc="-330" dirty="0"/>
              <a:t> </a:t>
            </a:r>
            <a:r>
              <a:rPr lang="en-US" sz="4500" b="1" spc="-785" dirty="0"/>
              <a:t>Insights</a:t>
            </a:r>
            <a:endParaRPr lang="en-US" sz="4500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8A20D96-0ABA-F25A-2FDC-459FF23172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33600" y="2833778"/>
            <a:ext cx="8610600" cy="5365626"/>
          </a:xfrm>
          <a:prstGeom prst="rect">
            <a:avLst/>
          </a:prstGeom>
        </p:spPr>
        <p:txBody>
          <a:bodyPr vert="horz" wrap="square" lIns="0" tIns="171250" rIns="0" bIns="0" rtlCol="0">
            <a:spAutoFit/>
          </a:bodyPr>
          <a:lstStyle/>
          <a:p>
            <a:pPr marL="12700" marR="5080" indent="-635" algn="ctr">
              <a:lnSpc>
                <a:spcPct val="116599"/>
              </a:lnSpc>
              <a:spcBef>
                <a:spcPts val="95"/>
              </a:spcBef>
            </a:pPr>
            <a:r>
              <a:rPr lang="en-IN" sz="3600" dirty="0"/>
              <a:t>SQL</a:t>
            </a:r>
            <a:r>
              <a:rPr sz="3600" spc="-165" dirty="0"/>
              <a:t> </a:t>
            </a:r>
            <a:r>
              <a:rPr sz="3600" dirty="0"/>
              <a:t>queries</a:t>
            </a:r>
            <a:r>
              <a:rPr sz="3600" spc="-105" dirty="0"/>
              <a:t> </a:t>
            </a:r>
            <a:r>
              <a:rPr sz="3600" dirty="0"/>
              <a:t>are</a:t>
            </a:r>
            <a:r>
              <a:rPr sz="3600" spc="-105" dirty="0"/>
              <a:t> </a:t>
            </a:r>
            <a:r>
              <a:rPr sz="3600" dirty="0"/>
              <a:t>vital</a:t>
            </a:r>
            <a:r>
              <a:rPr sz="3600" spc="-105" dirty="0"/>
              <a:t> </a:t>
            </a:r>
            <a:r>
              <a:rPr sz="3600" dirty="0"/>
              <a:t>for</a:t>
            </a:r>
            <a:r>
              <a:rPr sz="3600" spc="-105" dirty="0"/>
              <a:t> </a:t>
            </a:r>
            <a:r>
              <a:rPr sz="3600" spc="-10" dirty="0"/>
              <a:t>extracting </a:t>
            </a:r>
            <a:r>
              <a:rPr sz="3600" dirty="0"/>
              <a:t>insights</a:t>
            </a:r>
            <a:r>
              <a:rPr sz="3600" spc="-120" dirty="0"/>
              <a:t> </a:t>
            </a:r>
            <a:r>
              <a:rPr sz="3600" dirty="0"/>
              <a:t>from</a:t>
            </a:r>
            <a:r>
              <a:rPr sz="3600" spc="-120" dirty="0"/>
              <a:t> </a:t>
            </a:r>
            <a:r>
              <a:rPr sz="3600" dirty="0"/>
              <a:t>sales</a:t>
            </a:r>
            <a:r>
              <a:rPr sz="3600" spc="-114" dirty="0"/>
              <a:t> </a:t>
            </a:r>
            <a:r>
              <a:rPr sz="3600" dirty="0"/>
              <a:t>data.</a:t>
            </a:r>
            <a:r>
              <a:rPr sz="3600" spc="-180" dirty="0"/>
              <a:t> </a:t>
            </a:r>
            <a:r>
              <a:rPr sz="3600" spc="-40" dirty="0"/>
              <a:t>You</a:t>
            </a:r>
            <a:r>
              <a:rPr sz="3600" spc="-114" dirty="0"/>
              <a:t> </a:t>
            </a:r>
            <a:r>
              <a:rPr sz="3600" dirty="0"/>
              <a:t>calculate</a:t>
            </a:r>
            <a:r>
              <a:rPr sz="3600" spc="-120" dirty="0"/>
              <a:t> </a:t>
            </a:r>
            <a:r>
              <a:rPr sz="3600" dirty="0"/>
              <a:t>total</a:t>
            </a:r>
            <a:r>
              <a:rPr sz="3600" spc="-120" dirty="0"/>
              <a:t> </a:t>
            </a:r>
            <a:r>
              <a:rPr sz="3600" dirty="0"/>
              <a:t>sales</a:t>
            </a:r>
            <a:r>
              <a:rPr sz="3600" spc="-114" dirty="0"/>
              <a:t> </a:t>
            </a:r>
            <a:r>
              <a:rPr sz="3600" dirty="0"/>
              <a:t>and</a:t>
            </a:r>
            <a:r>
              <a:rPr sz="3600" spc="-120" dirty="0"/>
              <a:t> </a:t>
            </a:r>
            <a:r>
              <a:rPr sz="3600" dirty="0"/>
              <a:t>analyze</a:t>
            </a:r>
            <a:r>
              <a:rPr sz="3600" spc="-120" dirty="0"/>
              <a:t> </a:t>
            </a:r>
            <a:r>
              <a:rPr sz="3600" spc="-10" dirty="0"/>
              <a:t>category </a:t>
            </a:r>
            <a:r>
              <a:rPr sz="3600" dirty="0"/>
              <a:t>performance</a:t>
            </a:r>
            <a:r>
              <a:rPr sz="3600" spc="-150" dirty="0"/>
              <a:t> </a:t>
            </a:r>
            <a:r>
              <a:rPr sz="3600" dirty="0"/>
              <a:t>to</a:t>
            </a:r>
            <a:r>
              <a:rPr sz="3600" spc="-145" dirty="0"/>
              <a:t> </a:t>
            </a:r>
            <a:r>
              <a:rPr sz="3600" dirty="0"/>
              <a:t>identify</a:t>
            </a:r>
            <a:r>
              <a:rPr sz="3600" spc="-145" dirty="0"/>
              <a:t> </a:t>
            </a:r>
            <a:r>
              <a:rPr sz="3600" dirty="0"/>
              <a:t>which</a:t>
            </a:r>
            <a:r>
              <a:rPr sz="3600" spc="-145" dirty="0"/>
              <a:t> </a:t>
            </a:r>
            <a:r>
              <a:rPr sz="3600" dirty="0"/>
              <a:t>product</a:t>
            </a:r>
            <a:r>
              <a:rPr sz="3600" spc="-145" dirty="0"/>
              <a:t> </a:t>
            </a:r>
            <a:r>
              <a:rPr sz="3600" dirty="0"/>
              <a:t>categories</a:t>
            </a:r>
            <a:r>
              <a:rPr sz="3600" spc="-145" dirty="0"/>
              <a:t> </a:t>
            </a:r>
            <a:r>
              <a:rPr sz="3600" dirty="0"/>
              <a:t>contribute</a:t>
            </a:r>
            <a:r>
              <a:rPr sz="3600" spc="-150" dirty="0"/>
              <a:t> </a:t>
            </a:r>
            <a:r>
              <a:rPr sz="3600" spc="-20" dirty="0"/>
              <a:t>most.</a:t>
            </a:r>
          </a:p>
          <a:p>
            <a:pPr marL="617855" marR="610235" algn="ctr">
              <a:lnSpc>
                <a:spcPts val="5180"/>
              </a:lnSpc>
              <a:spcBef>
                <a:spcPts val="95"/>
              </a:spcBef>
            </a:pPr>
            <a:r>
              <a:rPr sz="3600" dirty="0"/>
              <a:t>Detecting</a:t>
            </a:r>
            <a:r>
              <a:rPr sz="3600" spc="-120" dirty="0"/>
              <a:t> </a:t>
            </a:r>
            <a:r>
              <a:rPr sz="3600" dirty="0"/>
              <a:t>pizzas</a:t>
            </a:r>
            <a:r>
              <a:rPr sz="3600" spc="-120" dirty="0"/>
              <a:t> </a:t>
            </a:r>
            <a:r>
              <a:rPr sz="3600" dirty="0"/>
              <a:t>that</a:t>
            </a:r>
            <a:r>
              <a:rPr sz="3600" spc="-114" dirty="0"/>
              <a:t> </a:t>
            </a:r>
            <a:r>
              <a:rPr sz="3600" dirty="0"/>
              <a:t>were</a:t>
            </a:r>
            <a:r>
              <a:rPr sz="3600" spc="-120" dirty="0"/>
              <a:t> </a:t>
            </a:r>
            <a:r>
              <a:rPr sz="3600" dirty="0"/>
              <a:t>never</a:t>
            </a:r>
            <a:r>
              <a:rPr sz="3600" spc="-114" dirty="0"/>
              <a:t> </a:t>
            </a:r>
            <a:r>
              <a:rPr sz="3600" dirty="0"/>
              <a:t>ordered</a:t>
            </a:r>
            <a:r>
              <a:rPr sz="3600" spc="-120" dirty="0"/>
              <a:t> </a:t>
            </a:r>
            <a:r>
              <a:rPr sz="3600" dirty="0"/>
              <a:t>uncovers</a:t>
            </a:r>
            <a:r>
              <a:rPr sz="3600" spc="-114" dirty="0"/>
              <a:t> </a:t>
            </a:r>
            <a:r>
              <a:rPr sz="3600" dirty="0"/>
              <a:t>menu</a:t>
            </a:r>
            <a:r>
              <a:rPr sz="3600" spc="-120" dirty="0"/>
              <a:t> </a:t>
            </a:r>
            <a:r>
              <a:rPr sz="3600" dirty="0"/>
              <a:t>gaps</a:t>
            </a:r>
            <a:r>
              <a:rPr sz="3600" spc="-114" dirty="0"/>
              <a:t> </a:t>
            </a:r>
            <a:r>
              <a:rPr sz="3600" spc="-25" dirty="0"/>
              <a:t>for </a:t>
            </a:r>
            <a:r>
              <a:rPr sz="3600" spc="-10" dirty="0"/>
              <a:t>optimization.</a:t>
            </a:r>
          </a:p>
        </p:txBody>
      </p:sp>
      <p:pic>
        <p:nvPicPr>
          <p:cNvPr id="9" name="Picture 8" descr="A blue background with text and lines&#10;&#10;AI-generated content may be incorrect.">
            <a:extLst>
              <a:ext uri="{FF2B5EF4-FFF2-40B4-BE49-F238E27FC236}">
                <a16:creationId xmlns:a16="http://schemas.microsoft.com/office/drawing/2014/main" id="{448AA35F-3FC2-8778-0F99-0A485D7EC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2" t="5001" r="10603" b="8647"/>
          <a:stretch>
            <a:fillRect/>
          </a:stretch>
        </p:blipFill>
        <p:spPr>
          <a:xfrm>
            <a:off x="11400623" y="2934242"/>
            <a:ext cx="4733790" cy="552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A2896-90AE-0F3D-30CD-1802B2AA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D1362DA-5A56-8824-7B69-11EDAF6F7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493" y="554336"/>
            <a:ext cx="15257099" cy="2305050"/>
          </a:xfrm>
        </p:spPr>
        <p:txBody>
          <a:bodyPr/>
          <a:lstStyle/>
          <a:p>
            <a:endParaRPr lang="en-IN"/>
          </a:p>
        </p:txBody>
      </p:sp>
      <p:pic>
        <p:nvPicPr>
          <p:cNvPr id="21" name="Picture 20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2BF8D8DE-60E9-78DE-B34B-AF99DAD2A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7D6BA67A-2588-553B-83F2-D1FE47EBD700}"/>
              </a:ext>
            </a:extLst>
          </p:cNvPr>
          <p:cNvSpPr/>
          <p:nvPr/>
        </p:nvSpPr>
        <p:spPr>
          <a:xfrm>
            <a:off x="684000" y="666749"/>
            <a:ext cx="16920000" cy="9000000"/>
          </a:xfrm>
          <a:custGeom>
            <a:avLst/>
            <a:gdLst/>
            <a:ahLst/>
            <a:cxnLst/>
            <a:rect l="l" t="t" r="r" b="b"/>
            <a:pathLst>
              <a:path w="16954500" h="8953500">
                <a:moveTo>
                  <a:pt x="16525874" y="8953499"/>
                </a:moveTo>
                <a:lnTo>
                  <a:pt x="428624" y="8953499"/>
                </a:lnTo>
                <a:lnTo>
                  <a:pt x="381921" y="8950984"/>
                </a:lnTo>
                <a:lnTo>
                  <a:pt x="336674" y="8943613"/>
                </a:lnTo>
                <a:lnTo>
                  <a:pt x="293146" y="8931647"/>
                </a:lnTo>
                <a:lnTo>
                  <a:pt x="251597" y="8915349"/>
                </a:lnTo>
                <a:lnTo>
                  <a:pt x="212289" y="8894979"/>
                </a:lnTo>
                <a:lnTo>
                  <a:pt x="175484" y="8870799"/>
                </a:lnTo>
                <a:lnTo>
                  <a:pt x="141443" y="8843071"/>
                </a:lnTo>
                <a:lnTo>
                  <a:pt x="110428" y="8812055"/>
                </a:lnTo>
                <a:lnTo>
                  <a:pt x="82699" y="8778014"/>
                </a:lnTo>
                <a:lnTo>
                  <a:pt x="58519" y="8741209"/>
                </a:lnTo>
                <a:lnTo>
                  <a:pt x="38149" y="8701901"/>
                </a:lnTo>
                <a:lnTo>
                  <a:pt x="21851" y="8660353"/>
                </a:lnTo>
                <a:lnTo>
                  <a:pt x="9886" y="8616824"/>
                </a:lnTo>
                <a:lnTo>
                  <a:pt x="2515" y="8571577"/>
                </a:lnTo>
                <a:lnTo>
                  <a:pt x="0" y="8524874"/>
                </a:lnTo>
                <a:lnTo>
                  <a:pt x="0" y="428624"/>
                </a:lnTo>
                <a:lnTo>
                  <a:pt x="2515" y="381921"/>
                </a:lnTo>
                <a:lnTo>
                  <a:pt x="9886" y="336674"/>
                </a:lnTo>
                <a:lnTo>
                  <a:pt x="21851" y="293146"/>
                </a:lnTo>
                <a:lnTo>
                  <a:pt x="38149" y="251597"/>
                </a:lnTo>
                <a:lnTo>
                  <a:pt x="58519" y="212289"/>
                </a:lnTo>
                <a:lnTo>
                  <a:pt x="82699" y="175484"/>
                </a:lnTo>
                <a:lnTo>
                  <a:pt x="110428" y="141443"/>
                </a:lnTo>
                <a:lnTo>
                  <a:pt x="141443" y="110428"/>
                </a:lnTo>
                <a:lnTo>
                  <a:pt x="175484" y="82699"/>
                </a:lnTo>
                <a:lnTo>
                  <a:pt x="212289" y="58519"/>
                </a:lnTo>
                <a:lnTo>
                  <a:pt x="251597" y="38149"/>
                </a:lnTo>
                <a:lnTo>
                  <a:pt x="293146" y="21851"/>
                </a:lnTo>
                <a:lnTo>
                  <a:pt x="336674" y="9886"/>
                </a:lnTo>
                <a:lnTo>
                  <a:pt x="381921" y="2515"/>
                </a:lnTo>
                <a:lnTo>
                  <a:pt x="428624" y="0"/>
                </a:lnTo>
                <a:lnTo>
                  <a:pt x="16525874" y="0"/>
                </a:lnTo>
                <a:lnTo>
                  <a:pt x="16572577" y="2515"/>
                </a:lnTo>
                <a:lnTo>
                  <a:pt x="16617824" y="9886"/>
                </a:lnTo>
                <a:lnTo>
                  <a:pt x="16661352" y="21851"/>
                </a:lnTo>
                <a:lnTo>
                  <a:pt x="16702901" y="38149"/>
                </a:lnTo>
                <a:lnTo>
                  <a:pt x="16742209" y="58519"/>
                </a:lnTo>
                <a:lnTo>
                  <a:pt x="16779014" y="82699"/>
                </a:lnTo>
                <a:lnTo>
                  <a:pt x="16813055" y="110428"/>
                </a:lnTo>
                <a:lnTo>
                  <a:pt x="16844070" y="141443"/>
                </a:lnTo>
                <a:lnTo>
                  <a:pt x="16871799" y="175484"/>
                </a:lnTo>
                <a:lnTo>
                  <a:pt x="16895979" y="212289"/>
                </a:lnTo>
                <a:lnTo>
                  <a:pt x="16916349" y="251597"/>
                </a:lnTo>
                <a:lnTo>
                  <a:pt x="16932647" y="293146"/>
                </a:lnTo>
                <a:lnTo>
                  <a:pt x="16944612" y="336674"/>
                </a:lnTo>
                <a:lnTo>
                  <a:pt x="16951983" y="381921"/>
                </a:lnTo>
                <a:lnTo>
                  <a:pt x="16954499" y="428624"/>
                </a:lnTo>
                <a:lnTo>
                  <a:pt x="16954499" y="8524874"/>
                </a:lnTo>
                <a:lnTo>
                  <a:pt x="16951983" y="8571577"/>
                </a:lnTo>
                <a:lnTo>
                  <a:pt x="16944612" y="8616824"/>
                </a:lnTo>
                <a:lnTo>
                  <a:pt x="16932647" y="8660353"/>
                </a:lnTo>
                <a:lnTo>
                  <a:pt x="16916349" y="8701901"/>
                </a:lnTo>
                <a:lnTo>
                  <a:pt x="16895979" y="8741209"/>
                </a:lnTo>
                <a:lnTo>
                  <a:pt x="16871799" y="8778014"/>
                </a:lnTo>
                <a:lnTo>
                  <a:pt x="16844070" y="8812055"/>
                </a:lnTo>
                <a:lnTo>
                  <a:pt x="16813055" y="8843071"/>
                </a:lnTo>
                <a:lnTo>
                  <a:pt x="16779014" y="8870799"/>
                </a:lnTo>
                <a:lnTo>
                  <a:pt x="16742209" y="8894979"/>
                </a:lnTo>
                <a:lnTo>
                  <a:pt x="16702901" y="8915349"/>
                </a:lnTo>
                <a:lnTo>
                  <a:pt x="16661352" y="8931647"/>
                </a:lnTo>
                <a:lnTo>
                  <a:pt x="16617824" y="8943613"/>
                </a:lnTo>
                <a:lnTo>
                  <a:pt x="16572577" y="8950984"/>
                </a:lnTo>
                <a:lnTo>
                  <a:pt x="16525874" y="895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1" name="object 12">
            <a:extLst>
              <a:ext uri="{FF2B5EF4-FFF2-40B4-BE49-F238E27FC236}">
                <a16:creationId xmlns:a16="http://schemas.microsoft.com/office/drawing/2014/main" id="{4EF7CDD3-AC4B-8502-1ABD-FEDBC318EE2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9953" y="7722196"/>
            <a:ext cx="2005025" cy="2250509"/>
          </a:xfrm>
          <a:prstGeom prst="rect">
            <a:avLst/>
          </a:prstGeom>
        </p:spPr>
      </p:pic>
      <p:sp>
        <p:nvSpPr>
          <p:cNvPr id="32" name="object 13">
            <a:extLst>
              <a:ext uri="{FF2B5EF4-FFF2-40B4-BE49-F238E27FC236}">
                <a16:creationId xmlns:a16="http://schemas.microsoft.com/office/drawing/2014/main" id="{EBC39629-3AFC-E1CF-22E5-2A25935D5CF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221200" y="9238564"/>
            <a:ext cx="3714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80"/>
              </a:lnSpc>
            </a:pPr>
            <a:r>
              <a:rPr lang="en-IN" dirty="0"/>
              <a:t>15</a:t>
            </a:r>
            <a:endParaRPr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9F73731F-18C9-E473-48DC-63AD1EA02AA1}"/>
              </a:ext>
            </a:extLst>
          </p:cNvPr>
          <p:cNvSpPr txBox="1"/>
          <p:nvPr/>
        </p:nvSpPr>
        <p:spPr>
          <a:xfrm>
            <a:off x="5454650" y="4975224"/>
            <a:ext cx="525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FFFBF2"/>
                </a:solidFill>
                <a:latin typeface="Trebuchet MS"/>
                <a:cs typeface="Trebuchet MS"/>
              </a:rPr>
              <a:t>sdd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2017D9D-7C2B-F0D9-30C6-2CFB3B678991}"/>
              </a:ext>
            </a:extLst>
          </p:cNvPr>
          <p:cNvSpPr txBox="1"/>
          <p:nvPr/>
        </p:nvSpPr>
        <p:spPr>
          <a:xfrm>
            <a:off x="1893576" y="1373707"/>
            <a:ext cx="999362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200" dirty="0">
                <a:solidFill>
                  <a:srgbClr val="D94E32"/>
                </a:solidFill>
                <a:latin typeface="Georgia"/>
                <a:cs typeface="Georgia"/>
              </a:rPr>
              <a:t>Q1:Total</a:t>
            </a:r>
            <a:r>
              <a:rPr sz="4000" b="1" spc="-300" dirty="0">
                <a:solidFill>
                  <a:srgbClr val="D94E32"/>
                </a:solidFill>
                <a:latin typeface="Georgia"/>
                <a:cs typeface="Georgia"/>
              </a:rPr>
              <a:t> </a:t>
            </a:r>
            <a:r>
              <a:rPr sz="4000" b="1" spc="-290" dirty="0">
                <a:solidFill>
                  <a:srgbClr val="D94E32"/>
                </a:solidFill>
                <a:latin typeface="Georgia"/>
                <a:cs typeface="Georgia"/>
              </a:rPr>
              <a:t>quantity</a:t>
            </a:r>
            <a:r>
              <a:rPr sz="4000" b="1" spc="-295" dirty="0">
                <a:solidFill>
                  <a:srgbClr val="D94E32"/>
                </a:solidFill>
                <a:latin typeface="Georgia"/>
                <a:cs typeface="Georgia"/>
              </a:rPr>
              <a:t> </a:t>
            </a:r>
            <a:r>
              <a:rPr sz="4000" b="1" spc="-190" dirty="0">
                <a:solidFill>
                  <a:srgbClr val="D94E32"/>
                </a:solidFill>
                <a:latin typeface="Georgia"/>
                <a:cs typeface="Georgia"/>
              </a:rPr>
              <a:t>of</a:t>
            </a:r>
            <a:r>
              <a:rPr sz="4000" b="1" spc="-295" dirty="0">
                <a:solidFill>
                  <a:srgbClr val="D94E32"/>
                </a:solidFill>
                <a:latin typeface="Georgia"/>
                <a:cs typeface="Georgia"/>
              </a:rPr>
              <a:t> </a:t>
            </a:r>
            <a:r>
              <a:rPr sz="4000" b="1" spc="-270" dirty="0">
                <a:solidFill>
                  <a:srgbClr val="D94E32"/>
                </a:solidFill>
                <a:latin typeface="Georgia"/>
                <a:cs typeface="Georgia"/>
              </a:rPr>
              <a:t>pizzas</a:t>
            </a:r>
            <a:r>
              <a:rPr sz="4000" b="1" spc="-295" dirty="0">
                <a:solidFill>
                  <a:srgbClr val="D94E32"/>
                </a:solidFill>
                <a:latin typeface="Georgia"/>
                <a:cs typeface="Georgia"/>
              </a:rPr>
              <a:t> </a:t>
            </a:r>
            <a:r>
              <a:rPr sz="4000" b="1" spc="-254" dirty="0">
                <a:solidFill>
                  <a:srgbClr val="D94E32"/>
                </a:solidFill>
                <a:latin typeface="Georgia"/>
                <a:cs typeface="Georgia"/>
              </a:rPr>
              <a:t>sold</a:t>
            </a:r>
            <a:r>
              <a:rPr sz="4000" b="1" spc="-295" dirty="0">
                <a:solidFill>
                  <a:srgbClr val="D94E32"/>
                </a:solidFill>
                <a:latin typeface="Georgia"/>
                <a:cs typeface="Georgia"/>
              </a:rPr>
              <a:t> </a:t>
            </a:r>
            <a:r>
              <a:rPr sz="4000" b="1" spc="-170" dirty="0">
                <a:solidFill>
                  <a:srgbClr val="D94E32"/>
                </a:solidFill>
                <a:latin typeface="Georgia"/>
                <a:cs typeface="Georgia"/>
              </a:rPr>
              <a:t>(SUM).</a:t>
            </a:r>
            <a:endParaRPr sz="4000" b="1" dirty="0">
              <a:latin typeface="Georgia"/>
              <a:cs typeface="Georgia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D0844B4E-198D-B51D-6289-4FBC09948C07}"/>
              </a:ext>
            </a:extLst>
          </p:cNvPr>
          <p:cNvSpPr txBox="1"/>
          <p:nvPr/>
        </p:nvSpPr>
        <p:spPr>
          <a:xfrm>
            <a:off x="2527168" y="3111311"/>
            <a:ext cx="715327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0" marR="5080" indent="-1924685">
              <a:lnSpc>
                <a:spcPct val="116100"/>
              </a:lnSpc>
              <a:spcBef>
                <a:spcPts val="100"/>
              </a:spcBef>
            </a:pPr>
            <a:r>
              <a:rPr sz="2800" spc="260" dirty="0">
                <a:latin typeface="Trebuchet MS"/>
                <a:cs typeface="Trebuchet MS"/>
              </a:rPr>
              <a:t>SELECT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dirty="0">
                <a:latin typeface="Trebuchet MS"/>
                <a:cs typeface="Trebuchet MS"/>
              </a:rPr>
              <a:t>SUM(quantity)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330" dirty="0">
                <a:latin typeface="Trebuchet MS"/>
                <a:cs typeface="Trebuchet MS"/>
              </a:rPr>
              <a:t>AS</a:t>
            </a:r>
            <a:r>
              <a:rPr sz="2800" spc="-285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Total_pizzas_sold </a:t>
            </a:r>
            <a:r>
              <a:rPr sz="2800" spc="295" dirty="0">
                <a:latin typeface="Trebuchet MS"/>
                <a:cs typeface="Trebuchet MS"/>
              </a:rPr>
              <a:t>FROM</a:t>
            </a:r>
            <a:r>
              <a:rPr sz="2800" spc="-160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order_details;</a:t>
            </a:r>
            <a:endParaRPr sz="2800" dirty="0">
              <a:latin typeface="Trebuchet MS"/>
              <a:cs typeface="Trebuchet MS"/>
            </a:endParaRPr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019A02D0-F099-F2D6-E2AE-73F25830720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33814" y="4832019"/>
            <a:ext cx="6419849" cy="19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6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8CA13-604E-074C-AEE6-3738DF18F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B7F7493C-1FB4-1D63-59AC-B5229E7E1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493" y="554336"/>
            <a:ext cx="15257099" cy="2305050"/>
          </a:xfrm>
        </p:spPr>
        <p:txBody>
          <a:bodyPr/>
          <a:lstStyle/>
          <a:p>
            <a:r>
              <a:rPr lang="en-IN" dirty="0"/>
              <a:t>5</a:t>
            </a:r>
          </a:p>
        </p:txBody>
      </p:sp>
      <p:pic>
        <p:nvPicPr>
          <p:cNvPr id="21" name="Picture 20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77815D28-B36B-EC75-49C7-72DACB033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96343D22-A5FE-611A-0412-72597BD35AD6}"/>
              </a:ext>
            </a:extLst>
          </p:cNvPr>
          <p:cNvSpPr/>
          <p:nvPr/>
        </p:nvSpPr>
        <p:spPr>
          <a:xfrm>
            <a:off x="684000" y="666749"/>
            <a:ext cx="16920000" cy="9000000"/>
          </a:xfrm>
          <a:custGeom>
            <a:avLst/>
            <a:gdLst/>
            <a:ahLst/>
            <a:cxnLst/>
            <a:rect l="l" t="t" r="r" b="b"/>
            <a:pathLst>
              <a:path w="16954500" h="8953500">
                <a:moveTo>
                  <a:pt x="16525874" y="8953499"/>
                </a:moveTo>
                <a:lnTo>
                  <a:pt x="428624" y="8953499"/>
                </a:lnTo>
                <a:lnTo>
                  <a:pt x="381921" y="8950984"/>
                </a:lnTo>
                <a:lnTo>
                  <a:pt x="336674" y="8943613"/>
                </a:lnTo>
                <a:lnTo>
                  <a:pt x="293146" y="8931647"/>
                </a:lnTo>
                <a:lnTo>
                  <a:pt x="251597" y="8915349"/>
                </a:lnTo>
                <a:lnTo>
                  <a:pt x="212289" y="8894979"/>
                </a:lnTo>
                <a:lnTo>
                  <a:pt x="175484" y="8870799"/>
                </a:lnTo>
                <a:lnTo>
                  <a:pt x="141443" y="8843071"/>
                </a:lnTo>
                <a:lnTo>
                  <a:pt x="110428" y="8812055"/>
                </a:lnTo>
                <a:lnTo>
                  <a:pt x="82699" y="8778014"/>
                </a:lnTo>
                <a:lnTo>
                  <a:pt x="58519" y="8741209"/>
                </a:lnTo>
                <a:lnTo>
                  <a:pt x="38149" y="8701901"/>
                </a:lnTo>
                <a:lnTo>
                  <a:pt x="21851" y="8660353"/>
                </a:lnTo>
                <a:lnTo>
                  <a:pt x="9886" y="8616824"/>
                </a:lnTo>
                <a:lnTo>
                  <a:pt x="2515" y="8571577"/>
                </a:lnTo>
                <a:lnTo>
                  <a:pt x="0" y="8524874"/>
                </a:lnTo>
                <a:lnTo>
                  <a:pt x="0" y="428624"/>
                </a:lnTo>
                <a:lnTo>
                  <a:pt x="2515" y="381921"/>
                </a:lnTo>
                <a:lnTo>
                  <a:pt x="9886" y="336674"/>
                </a:lnTo>
                <a:lnTo>
                  <a:pt x="21851" y="293146"/>
                </a:lnTo>
                <a:lnTo>
                  <a:pt x="38149" y="251597"/>
                </a:lnTo>
                <a:lnTo>
                  <a:pt x="58519" y="212289"/>
                </a:lnTo>
                <a:lnTo>
                  <a:pt x="82699" y="175484"/>
                </a:lnTo>
                <a:lnTo>
                  <a:pt x="110428" y="141443"/>
                </a:lnTo>
                <a:lnTo>
                  <a:pt x="141443" y="110428"/>
                </a:lnTo>
                <a:lnTo>
                  <a:pt x="175484" y="82699"/>
                </a:lnTo>
                <a:lnTo>
                  <a:pt x="212289" y="58519"/>
                </a:lnTo>
                <a:lnTo>
                  <a:pt x="251597" y="38149"/>
                </a:lnTo>
                <a:lnTo>
                  <a:pt x="293146" y="21851"/>
                </a:lnTo>
                <a:lnTo>
                  <a:pt x="336674" y="9886"/>
                </a:lnTo>
                <a:lnTo>
                  <a:pt x="381921" y="2515"/>
                </a:lnTo>
                <a:lnTo>
                  <a:pt x="428624" y="0"/>
                </a:lnTo>
                <a:lnTo>
                  <a:pt x="16525874" y="0"/>
                </a:lnTo>
                <a:lnTo>
                  <a:pt x="16572577" y="2515"/>
                </a:lnTo>
                <a:lnTo>
                  <a:pt x="16617824" y="9886"/>
                </a:lnTo>
                <a:lnTo>
                  <a:pt x="16661352" y="21851"/>
                </a:lnTo>
                <a:lnTo>
                  <a:pt x="16702901" y="38149"/>
                </a:lnTo>
                <a:lnTo>
                  <a:pt x="16742209" y="58519"/>
                </a:lnTo>
                <a:lnTo>
                  <a:pt x="16779014" y="82699"/>
                </a:lnTo>
                <a:lnTo>
                  <a:pt x="16813055" y="110428"/>
                </a:lnTo>
                <a:lnTo>
                  <a:pt x="16844070" y="141443"/>
                </a:lnTo>
                <a:lnTo>
                  <a:pt x="16871799" y="175484"/>
                </a:lnTo>
                <a:lnTo>
                  <a:pt x="16895979" y="212289"/>
                </a:lnTo>
                <a:lnTo>
                  <a:pt x="16916349" y="251597"/>
                </a:lnTo>
                <a:lnTo>
                  <a:pt x="16932647" y="293146"/>
                </a:lnTo>
                <a:lnTo>
                  <a:pt x="16944612" y="336674"/>
                </a:lnTo>
                <a:lnTo>
                  <a:pt x="16951983" y="381921"/>
                </a:lnTo>
                <a:lnTo>
                  <a:pt x="16954499" y="428624"/>
                </a:lnTo>
                <a:lnTo>
                  <a:pt x="16954499" y="8524874"/>
                </a:lnTo>
                <a:lnTo>
                  <a:pt x="16951983" y="8571577"/>
                </a:lnTo>
                <a:lnTo>
                  <a:pt x="16944612" y="8616824"/>
                </a:lnTo>
                <a:lnTo>
                  <a:pt x="16932647" y="8660353"/>
                </a:lnTo>
                <a:lnTo>
                  <a:pt x="16916349" y="8701901"/>
                </a:lnTo>
                <a:lnTo>
                  <a:pt x="16895979" y="8741209"/>
                </a:lnTo>
                <a:lnTo>
                  <a:pt x="16871799" y="8778014"/>
                </a:lnTo>
                <a:lnTo>
                  <a:pt x="16844070" y="8812055"/>
                </a:lnTo>
                <a:lnTo>
                  <a:pt x="16813055" y="8843071"/>
                </a:lnTo>
                <a:lnTo>
                  <a:pt x="16779014" y="8870799"/>
                </a:lnTo>
                <a:lnTo>
                  <a:pt x="16742209" y="8894979"/>
                </a:lnTo>
                <a:lnTo>
                  <a:pt x="16702901" y="8915349"/>
                </a:lnTo>
                <a:lnTo>
                  <a:pt x="16661352" y="8931647"/>
                </a:lnTo>
                <a:lnTo>
                  <a:pt x="16617824" y="8943613"/>
                </a:lnTo>
                <a:lnTo>
                  <a:pt x="16572577" y="8950984"/>
                </a:lnTo>
                <a:lnTo>
                  <a:pt x="16525874" y="895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1" name="object 12">
            <a:extLst>
              <a:ext uri="{FF2B5EF4-FFF2-40B4-BE49-F238E27FC236}">
                <a16:creationId xmlns:a16="http://schemas.microsoft.com/office/drawing/2014/main" id="{8D3F8A50-FB60-E8DF-822E-318A473A542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9953" y="7722196"/>
            <a:ext cx="2005025" cy="2250509"/>
          </a:xfrm>
          <a:prstGeom prst="rect">
            <a:avLst/>
          </a:prstGeom>
        </p:spPr>
      </p:pic>
      <p:sp>
        <p:nvSpPr>
          <p:cNvPr id="32" name="object 13">
            <a:extLst>
              <a:ext uri="{FF2B5EF4-FFF2-40B4-BE49-F238E27FC236}">
                <a16:creationId xmlns:a16="http://schemas.microsoft.com/office/drawing/2014/main" id="{555BDD7D-9BE5-CDCA-5C64-933441A356E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221200" y="9238564"/>
            <a:ext cx="3714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80"/>
              </a:lnSpc>
            </a:pPr>
            <a:r>
              <a:rPr lang="en-IN" dirty="0"/>
              <a:t>15</a:t>
            </a:r>
            <a:endParaRPr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52592FD8-8A2E-C225-C9D3-A2A72396F642}"/>
              </a:ext>
            </a:extLst>
          </p:cNvPr>
          <p:cNvSpPr txBox="1"/>
          <p:nvPr/>
        </p:nvSpPr>
        <p:spPr>
          <a:xfrm>
            <a:off x="5454650" y="4975224"/>
            <a:ext cx="525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FFFBF2"/>
                </a:solidFill>
                <a:latin typeface="Trebuchet MS"/>
                <a:cs typeface="Trebuchet MS"/>
              </a:rPr>
              <a:t>sdd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77A801B6-B230-7BCB-3999-9C22EB951CFA}"/>
              </a:ext>
            </a:extLst>
          </p:cNvPr>
          <p:cNvSpPr txBox="1">
            <a:spLocks/>
          </p:cNvSpPr>
          <p:nvPr/>
        </p:nvSpPr>
        <p:spPr>
          <a:xfrm>
            <a:off x="1716823" y="554336"/>
            <a:ext cx="15257099" cy="1604336"/>
          </a:xfrm>
          <a:prstGeom prst="rect">
            <a:avLst/>
          </a:prstGeom>
        </p:spPr>
        <p:txBody>
          <a:bodyPr vert="horz" wrap="square" lIns="0" tIns="979220" rIns="0" bIns="0" rtlCol="0">
            <a:spAutoFit/>
          </a:bodyPr>
          <a:lstStyle>
            <a:lvl1pPr>
              <a:defRPr sz="14950" b="0" i="0">
                <a:solidFill>
                  <a:srgbClr val="D94E32"/>
                </a:solidFill>
                <a:latin typeface="Georgia"/>
                <a:ea typeface="+mj-ea"/>
                <a:cs typeface="Georgia"/>
              </a:defRPr>
            </a:lvl1pPr>
          </a:lstStyle>
          <a:p>
            <a:pPr marL="83185">
              <a:spcBef>
                <a:spcPts val="100"/>
              </a:spcBef>
            </a:pPr>
            <a:r>
              <a:rPr lang="en-IN" sz="4000" b="1" spc="-204" dirty="0"/>
              <a:t>Q2:</a:t>
            </a:r>
            <a:r>
              <a:rPr lang="en-IN" sz="4000" b="1" spc="-315" dirty="0"/>
              <a:t> </a:t>
            </a:r>
            <a:r>
              <a:rPr lang="en-IN" sz="4000" b="1" spc="-310" dirty="0"/>
              <a:t>Average</a:t>
            </a:r>
            <a:r>
              <a:rPr lang="en-IN" sz="4000" b="1" spc="-315" dirty="0"/>
              <a:t> </a:t>
            </a:r>
            <a:r>
              <a:rPr lang="en-IN" sz="4000" b="1" spc="-275" dirty="0"/>
              <a:t>pizza</a:t>
            </a:r>
            <a:r>
              <a:rPr lang="en-IN" sz="4000" b="1" spc="-315" dirty="0"/>
              <a:t> </a:t>
            </a:r>
            <a:r>
              <a:rPr lang="en-IN" sz="4000" b="1" spc="-254" dirty="0"/>
              <a:t>price</a:t>
            </a:r>
            <a:r>
              <a:rPr lang="en-IN" sz="4000" b="1" spc="-310" dirty="0"/>
              <a:t> (AVG).</a:t>
            </a:r>
            <a:endParaRPr lang="en-IN" sz="4000" b="1" dirty="0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1161E47B-09B9-279D-1227-0A60FF1E0F30}"/>
              </a:ext>
            </a:extLst>
          </p:cNvPr>
          <p:cNvSpPr txBox="1"/>
          <p:nvPr/>
        </p:nvSpPr>
        <p:spPr>
          <a:xfrm>
            <a:off x="2521987" y="3327374"/>
            <a:ext cx="6790055" cy="152400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R="81915" algn="ctr">
              <a:lnSpc>
                <a:spcPct val="100000"/>
              </a:lnSpc>
              <a:spcBef>
                <a:spcPts val="635"/>
              </a:spcBef>
            </a:pPr>
            <a:r>
              <a:rPr sz="2900" spc="260" dirty="0">
                <a:latin typeface="Trebuchet MS"/>
                <a:cs typeface="Trebuchet MS"/>
              </a:rPr>
              <a:t>SELECT</a:t>
            </a:r>
            <a:endParaRPr sz="2900" dirty="0">
              <a:latin typeface="Trebuchet MS"/>
              <a:cs typeface="Trebuchet MS"/>
            </a:endParaRPr>
          </a:p>
          <a:p>
            <a:pPr marL="12700" marR="5080" algn="ctr">
              <a:lnSpc>
                <a:spcPts val="3900"/>
              </a:lnSpc>
              <a:spcBef>
                <a:spcPts val="80"/>
              </a:spcBef>
            </a:pPr>
            <a:r>
              <a:rPr sz="2800" spc="10" dirty="0">
                <a:latin typeface="Trebuchet MS"/>
                <a:cs typeface="Trebuchet MS"/>
              </a:rPr>
              <a:t>ROUND(AVG(price),2)</a:t>
            </a:r>
            <a:r>
              <a:rPr sz="2800" spc="110" dirty="0">
                <a:latin typeface="Trebuchet MS"/>
                <a:cs typeface="Trebuchet MS"/>
              </a:rPr>
              <a:t> </a:t>
            </a:r>
            <a:r>
              <a:rPr sz="2800" spc="330" dirty="0">
                <a:latin typeface="Trebuchet MS"/>
                <a:cs typeface="Trebuchet MS"/>
              </a:rPr>
              <a:t>AS</a:t>
            </a:r>
            <a:r>
              <a:rPr sz="2800" spc="114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Avg_pizza_price </a:t>
            </a:r>
            <a:r>
              <a:rPr sz="2800" spc="295" dirty="0">
                <a:latin typeface="Trebuchet MS"/>
                <a:cs typeface="Trebuchet MS"/>
              </a:rPr>
              <a:t>FROM</a:t>
            </a:r>
            <a:r>
              <a:rPr sz="2800" spc="-160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pizzas;</a:t>
            </a:r>
            <a:endParaRPr sz="2800" dirty="0">
              <a:latin typeface="Trebuchet MS"/>
              <a:cs typeface="Trebuchet MS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AE91A74D-4F97-4D20-54A3-EC647FC2E1A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66663" y="5366384"/>
            <a:ext cx="5295899" cy="26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6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FD510-69D6-D74A-C1E0-CBF725A11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B5C9E520-C49B-7235-DA16-2DDC5B707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493" y="554336"/>
            <a:ext cx="15257099" cy="2305050"/>
          </a:xfrm>
        </p:spPr>
        <p:txBody>
          <a:bodyPr/>
          <a:lstStyle/>
          <a:p>
            <a:endParaRPr lang="en-IN"/>
          </a:p>
        </p:txBody>
      </p:sp>
      <p:pic>
        <p:nvPicPr>
          <p:cNvPr id="21" name="Picture 20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062BC709-5EA2-855F-3D5E-11ED4AC9E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36E1EA02-B23C-72F2-7D69-FFDBD4913801}"/>
              </a:ext>
            </a:extLst>
          </p:cNvPr>
          <p:cNvSpPr/>
          <p:nvPr/>
        </p:nvSpPr>
        <p:spPr>
          <a:xfrm>
            <a:off x="684000" y="666749"/>
            <a:ext cx="16920000" cy="9000000"/>
          </a:xfrm>
          <a:custGeom>
            <a:avLst/>
            <a:gdLst/>
            <a:ahLst/>
            <a:cxnLst/>
            <a:rect l="l" t="t" r="r" b="b"/>
            <a:pathLst>
              <a:path w="16954500" h="8953500">
                <a:moveTo>
                  <a:pt x="16525874" y="8953499"/>
                </a:moveTo>
                <a:lnTo>
                  <a:pt x="428624" y="8953499"/>
                </a:lnTo>
                <a:lnTo>
                  <a:pt x="381921" y="8950984"/>
                </a:lnTo>
                <a:lnTo>
                  <a:pt x="336674" y="8943613"/>
                </a:lnTo>
                <a:lnTo>
                  <a:pt x="293146" y="8931647"/>
                </a:lnTo>
                <a:lnTo>
                  <a:pt x="251597" y="8915349"/>
                </a:lnTo>
                <a:lnTo>
                  <a:pt x="212289" y="8894979"/>
                </a:lnTo>
                <a:lnTo>
                  <a:pt x="175484" y="8870799"/>
                </a:lnTo>
                <a:lnTo>
                  <a:pt x="141443" y="8843071"/>
                </a:lnTo>
                <a:lnTo>
                  <a:pt x="110428" y="8812055"/>
                </a:lnTo>
                <a:lnTo>
                  <a:pt x="82699" y="8778014"/>
                </a:lnTo>
                <a:lnTo>
                  <a:pt x="58519" y="8741209"/>
                </a:lnTo>
                <a:lnTo>
                  <a:pt x="38149" y="8701901"/>
                </a:lnTo>
                <a:lnTo>
                  <a:pt x="21851" y="8660353"/>
                </a:lnTo>
                <a:lnTo>
                  <a:pt x="9886" y="8616824"/>
                </a:lnTo>
                <a:lnTo>
                  <a:pt x="2515" y="8571577"/>
                </a:lnTo>
                <a:lnTo>
                  <a:pt x="0" y="8524874"/>
                </a:lnTo>
                <a:lnTo>
                  <a:pt x="0" y="428624"/>
                </a:lnTo>
                <a:lnTo>
                  <a:pt x="2515" y="381921"/>
                </a:lnTo>
                <a:lnTo>
                  <a:pt x="9886" y="336674"/>
                </a:lnTo>
                <a:lnTo>
                  <a:pt x="21851" y="293146"/>
                </a:lnTo>
                <a:lnTo>
                  <a:pt x="38149" y="251597"/>
                </a:lnTo>
                <a:lnTo>
                  <a:pt x="58519" y="212289"/>
                </a:lnTo>
                <a:lnTo>
                  <a:pt x="82699" y="175484"/>
                </a:lnTo>
                <a:lnTo>
                  <a:pt x="110428" y="141443"/>
                </a:lnTo>
                <a:lnTo>
                  <a:pt x="141443" y="110428"/>
                </a:lnTo>
                <a:lnTo>
                  <a:pt x="175484" y="82699"/>
                </a:lnTo>
                <a:lnTo>
                  <a:pt x="212289" y="58519"/>
                </a:lnTo>
                <a:lnTo>
                  <a:pt x="251597" y="38149"/>
                </a:lnTo>
                <a:lnTo>
                  <a:pt x="293146" y="21851"/>
                </a:lnTo>
                <a:lnTo>
                  <a:pt x="336674" y="9886"/>
                </a:lnTo>
                <a:lnTo>
                  <a:pt x="381921" y="2515"/>
                </a:lnTo>
                <a:lnTo>
                  <a:pt x="428624" y="0"/>
                </a:lnTo>
                <a:lnTo>
                  <a:pt x="16525874" y="0"/>
                </a:lnTo>
                <a:lnTo>
                  <a:pt x="16572577" y="2515"/>
                </a:lnTo>
                <a:lnTo>
                  <a:pt x="16617824" y="9886"/>
                </a:lnTo>
                <a:lnTo>
                  <a:pt x="16661352" y="21851"/>
                </a:lnTo>
                <a:lnTo>
                  <a:pt x="16702901" y="38149"/>
                </a:lnTo>
                <a:lnTo>
                  <a:pt x="16742209" y="58519"/>
                </a:lnTo>
                <a:lnTo>
                  <a:pt x="16779014" y="82699"/>
                </a:lnTo>
                <a:lnTo>
                  <a:pt x="16813055" y="110428"/>
                </a:lnTo>
                <a:lnTo>
                  <a:pt x="16844070" y="141443"/>
                </a:lnTo>
                <a:lnTo>
                  <a:pt x="16871799" y="175484"/>
                </a:lnTo>
                <a:lnTo>
                  <a:pt x="16895979" y="212289"/>
                </a:lnTo>
                <a:lnTo>
                  <a:pt x="16916349" y="251597"/>
                </a:lnTo>
                <a:lnTo>
                  <a:pt x="16932647" y="293146"/>
                </a:lnTo>
                <a:lnTo>
                  <a:pt x="16944612" y="336674"/>
                </a:lnTo>
                <a:lnTo>
                  <a:pt x="16951983" y="381921"/>
                </a:lnTo>
                <a:lnTo>
                  <a:pt x="16954499" y="428624"/>
                </a:lnTo>
                <a:lnTo>
                  <a:pt x="16954499" y="8524874"/>
                </a:lnTo>
                <a:lnTo>
                  <a:pt x="16951983" y="8571577"/>
                </a:lnTo>
                <a:lnTo>
                  <a:pt x="16944612" y="8616824"/>
                </a:lnTo>
                <a:lnTo>
                  <a:pt x="16932647" y="8660353"/>
                </a:lnTo>
                <a:lnTo>
                  <a:pt x="16916349" y="8701901"/>
                </a:lnTo>
                <a:lnTo>
                  <a:pt x="16895979" y="8741209"/>
                </a:lnTo>
                <a:lnTo>
                  <a:pt x="16871799" y="8778014"/>
                </a:lnTo>
                <a:lnTo>
                  <a:pt x="16844070" y="8812055"/>
                </a:lnTo>
                <a:lnTo>
                  <a:pt x="16813055" y="8843071"/>
                </a:lnTo>
                <a:lnTo>
                  <a:pt x="16779014" y="8870799"/>
                </a:lnTo>
                <a:lnTo>
                  <a:pt x="16742209" y="8894979"/>
                </a:lnTo>
                <a:lnTo>
                  <a:pt x="16702901" y="8915349"/>
                </a:lnTo>
                <a:lnTo>
                  <a:pt x="16661352" y="8931647"/>
                </a:lnTo>
                <a:lnTo>
                  <a:pt x="16617824" y="8943613"/>
                </a:lnTo>
                <a:lnTo>
                  <a:pt x="16572577" y="8950984"/>
                </a:lnTo>
                <a:lnTo>
                  <a:pt x="16525874" y="895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1" name="object 12">
            <a:extLst>
              <a:ext uri="{FF2B5EF4-FFF2-40B4-BE49-F238E27FC236}">
                <a16:creationId xmlns:a16="http://schemas.microsoft.com/office/drawing/2014/main" id="{FF86A1EB-616F-7577-5C70-F0F2160E34A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9953" y="7722196"/>
            <a:ext cx="2005025" cy="2250509"/>
          </a:xfrm>
          <a:prstGeom prst="rect">
            <a:avLst/>
          </a:prstGeom>
        </p:spPr>
      </p:pic>
      <p:sp>
        <p:nvSpPr>
          <p:cNvPr id="32" name="object 13">
            <a:extLst>
              <a:ext uri="{FF2B5EF4-FFF2-40B4-BE49-F238E27FC236}">
                <a16:creationId xmlns:a16="http://schemas.microsoft.com/office/drawing/2014/main" id="{AFE1F474-6E16-3FCA-AA89-542309CF91C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221200" y="9238564"/>
            <a:ext cx="3714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80"/>
              </a:lnSpc>
            </a:pPr>
            <a:r>
              <a:rPr lang="en-IN" dirty="0"/>
              <a:t>17</a:t>
            </a:r>
            <a:endParaRPr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DFE118AE-AD77-7523-216A-E7E6929BF4C5}"/>
              </a:ext>
            </a:extLst>
          </p:cNvPr>
          <p:cNvSpPr txBox="1"/>
          <p:nvPr/>
        </p:nvSpPr>
        <p:spPr>
          <a:xfrm>
            <a:off x="5454650" y="4975224"/>
            <a:ext cx="525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FFFBF2"/>
                </a:solidFill>
                <a:latin typeface="Trebuchet MS"/>
                <a:cs typeface="Trebuchet MS"/>
              </a:rPr>
              <a:t>sdd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A67C23A-60B1-0957-7EA9-D525D527C5CE}"/>
              </a:ext>
            </a:extLst>
          </p:cNvPr>
          <p:cNvSpPr txBox="1">
            <a:spLocks/>
          </p:cNvSpPr>
          <p:nvPr/>
        </p:nvSpPr>
        <p:spPr>
          <a:xfrm>
            <a:off x="1787523" y="1509456"/>
            <a:ext cx="1398940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4950" b="0" i="0">
                <a:solidFill>
                  <a:srgbClr val="D94E32"/>
                </a:solidFill>
                <a:latin typeface="Georgia"/>
                <a:ea typeface="+mj-ea"/>
                <a:cs typeface="Georgi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000" b="1" spc="-185" dirty="0"/>
              <a:t>Q3:</a:t>
            </a:r>
            <a:r>
              <a:rPr lang="en-US" sz="4000" b="1" spc="-290" dirty="0"/>
              <a:t> </a:t>
            </a:r>
            <a:r>
              <a:rPr lang="en-US" sz="4000" b="1" spc="-265" dirty="0"/>
              <a:t>Total</a:t>
            </a:r>
            <a:r>
              <a:rPr lang="en-US" sz="4000" b="1" spc="-285" dirty="0"/>
              <a:t> </a:t>
            </a:r>
            <a:r>
              <a:rPr lang="en-US" sz="4000" b="1" spc="-254" dirty="0"/>
              <a:t>order</a:t>
            </a:r>
            <a:r>
              <a:rPr lang="en-US" sz="4000" b="1" spc="-290" dirty="0"/>
              <a:t> </a:t>
            </a:r>
            <a:r>
              <a:rPr lang="en-US" sz="4000" b="1" spc="-275" dirty="0"/>
              <a:t>value</a:t>
            </a:r>
            <a:r>
              <a:rPr lang="en-US" sz="4000" b="1" spc="-285" dirty="0"/>
              <a:t> </a:t>
            </a:r>
            <a:r>
              <a:rPr lang="en-US" sz="4000" b="1" spc="-250" dirty="0"/>
              <a:t>per</a:t>
            </a:r>
            <a:r>
              <a:rPr lang="en-US" sz="4000" b="1" spc="-285" dirty="0"/>
              <a:t> </a:t>
            </a:r>
            <a:r>
              <a:rPr lang="en-US" sz="4000" b="1" spc="-254" dirty="0"/>
              <a:t>order</a:t>
            </a:r>
            <a:r>
              <a:rPr lang="en-US" sz="4000" b="1" spc="-290" dirty="0"/>
              <a:t> </a:t>
            </a:r>
            <a:r>
              <a:rPr lang="en-US" sz="4000" b="1" spc="-229" dirty="0"/>
              <a:t>(JOIN,</a:t>
            </a:r>
            <a:r>
              <a:rPr lang="en-US" sz="4000" b="1" spc="-285" dirty="0"/>
              <a:t> </a:t>
            </a:r>
            <a:r>
              <a:rPr lang="en-US" sz="4000" b="1" spc="-260" dirty="0"/>
              <a:t>SUM,</a:t>
            </a:r>
            <a:r>
              <a:rPr lang="en-US" sz="4000" b="1" spc="-285" dirty="0"/>
              <a:t> </a:t>
            </a:r>
            <a:r>
              <a:rPr lang="en-US" sz="4000" b="1" spc="-305" dirty="0"/>
              <a:t>GROUP</a:t>
            </a:r>
            <a:r>
              <a:rPr lang="en-US" sz="4000" b="1" spc="-290" dirty="0"/>
              <a:t> </a:t>
            </a:r>
            <a:r>
              <a:rPr lang="en-US" sz="4000" b="1" spc="-80" dirty="0"/>
              <a:t>BY).</a:t>
            </a:r>
            <a:endParaRPr lang="en-US" sz="4000" b="1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9645F42-53D3-8F88-9804-361B10D7161E}"/>
              </a:ext>
            </a:extLst>
          </p:cNvPr>
          <p:cNvSpPr txBox="1"/>
          <p:nvPr/>
        </p:nvSpPr>
        <p:spPr>
          <a:xfrm>
            <a:off x="2477530" y="3000395"/>
            <a:ext cx="7942072" cy="221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0830" marR="283210" indent="-635" algn="ctr">
              <a:lnSpc>
                <a:spcPct val="114999"/>
              </a:lnSpc>
              <a:spcBef>
                <a:spcPts val="100"/>
              </a:spcBef>
            </a:pPr>
            <a:r>
              <a:rPr sz="2500" spc="229" dirty="0">
                <a:latin typeface="Trebuchet MS"/>
                <a:cs typeface="Trebuchet MS"/>
              </a:rPr>
              <a:t>SELECT</a:t>
            </a:r>
            <a:r>
              <a:rPr sz="2500" spc="-130" dirty="0">
                <a:latin typeface="Trebuchet MS"/>
                <a:cs typeface="Trebuchet MS"/>
              </a:rPr>
              <a:t> </a:t>
            </a:r>
            <a:r>
              <a:rPr sz="2500" spc="-10" dirty="0">
                <a:latin typeface="Trebuchet MS"/>
                <a:cs typeface="Trebuchet MS"/>
              </a:rPr>
              <a:t>od.order_id, </a:t>
            </a:r>
            <a:r>
              <a:rPr sz="2500" dirty="0">
                <a:latin typeface="Trebuchet MS"/>
                <a:cs typeface="Trebuchet MS"/>
              </a:rPr>
              <a:t>SUM(od.quantity)*SUM(p.price)</a:t>
            </a:r>
            <a:r>
              <a:rPr sz="2500" spc="-60" dirty="0">
                <a:latin typeface="Trebuchet MS"/>
                <a:cs typeface="Trebuchet MS"/>
              </a:rPr>
              <a:t> </a:t>
            </a:r>
            <a:r>
              <a:rPr sz="2500" spc="295" dirty="0">
                <a:latin typeface="Trebuchet MS"/>
                <a:cs typeface="Trebuchet MS"/>
              </a:rPr>
              <a:t>AS</a:t>
            </a:r>
            <a:r>
              <a:rPr sz="2500" spc="-195" dirty="0">
                <a:latin typeface="Trebuchet MS"/>
                <a:cs typeface="Trebuchet MS"/>
              </a:rPr>
              <a:t> </a:t>
            </a:r>
            <a:r>
              <a:rPr sz="2500" spc="-45" dirty="0">
                <a:latin typeface="Trebuchet MS"/>
                <a:cs typeface="Trebuchet MS"/>
              </a:rPr>
              <a:t>Total_value </a:t>
            </a:r>
            <a:r>
              <a:rPr sz="2500" spc="260" dirty="0">
                <a:latin typeface="Trebuchet MS"/>
                <a:cs typeface="Trebuchet MS"/>
              </a:rPr>
              <a:t>FROM</a:t>
            </a:r>
            <a:r>
              <a:rPr sz="2500" spc="-130" dirty="0">
                <a:latin typeface="Trebuchet MS"/>
                <a:cs typeface="Trebuchet MS"/>
              </a:rPr>
              <a:t> </a:t>
            </a:r>
            <a:r>
              <a:rPr sz="2500" spc="55" dirty="0">
                <a:latin typeface="Trebuchet MS"/>
                <a:cs typeface="Trebuchet MS"/>
              </a:rPr>
              <a:t>Pizzas</a:t>
            </a:r>
            <a:r>
              <a:rPr sz="2500" spc="-125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p</a:t>
            </a:r>
            <a:r>
              <a:rPr sz="2500" spc="-130" dirty="0">
                <a:latin typeface="Trebuchet MS"/>
                <a:cs typeface="Trebuchet MS"/>
              </a:rPr>
              <a:t> </a:t>
            </a:r>
            <a:r>
              <a:rPr sz="2500" spc="120" dirty="0">
                <a:latin typeface="Trebuchet MS"/>
                <a:cs typeface="Trebuchet MS"/>
              </a:rPr>
              <a:t>JOIN</a:t>
            </a:r>
            <a:r>
              <a:rPr sz="2500" spc="-125" dirty="0">
                <a:latin typeface="Trebuchet MS"/>
                <a:cs typeface="Trebuchet MS"/>
              </a:rPr>
              <a:t> </a:t>
            </a:r>
            <a:r>
              <a:rPr sz="2500" spc="-45" dirty="0">
                <a:latin typeface="Trebuchet MS"/>
                <a:cs typeface="Trebuchet MS"/>
              </a:rPr>
              <a:t>order_details</a:t>
            </a:r>
            <a:r>
              <a:rPr sz="2500" spc="-130" dirty="0">
                <a:latin typeface="Trebuchet MS"/>
                <a:cs typeface="Trebuchet MS"/>
              </a:rPr>
              <a:t> </a:t>
            </a:r>
            <a:r>
              <a:rPr sz="2500" spc="-25" dirty="0">
                <a:latin typeface="Trebuchet MS"/>
                <a:cs typeface="Trebuchet MS"/>
              </a:rPr>
              <a:t>od</a:t>
            </a:r>
            <a:endParaRPr sz="25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14999"/>
              </a:lnSpc>
            </a:pPr>
            <a:r>
              <a:rPr sz="2500" spc="235" dirty="0">
                <a:latin typeface="Trebuchet MS"/>
                <a:cs typeface="Trebuchet MS"/>
              </a:rPr>
              <a:t>ON</a:t>
            </a:r>
            <a:r>
              <a:rPr sz="2500" spc="-120" dirty="0">
                <a:latin typeface="Trebuchet MS"/>
                <a:cs typeface="Trebuchet MS"/>
              </a:rPr>
              <a:t> </a:t>
            </a:r>
            <a:r>
              <a:rPr sz="2500" spc="-35" dirty="0">
                <a:latin typeface="Trebuchet MS"/>
                <a:cs typeface="Trebuchet MS"/>
              </a:rPr>
              <a:t>od.pizza_id=p.pizza_id</a:t>
            </a:r>
            <a:r>
              <a:rPr sz="2500" spc="-105" dirty="0">
                <a:latin typeface="Trebuchet MS"/>
                <a:cs typeface="Trebuchet MS"/>
              </a:rPr>
              <a:t> </a:t>
            </a:r>
            <a:r>
              <a:rPr sz="2500" spc="229" dirty="0">
                <a:latin typeface="Trebuchet MS"/>
                <a:cs typeface="Trebuchet MS"/>
              </a:rPr>
              <a:t>GROUP</a:t>
            </a:r>
            <a:r>
              <a:rPr sz="2500" spc="-105" dirty="0">
                <a:latin typeface="Trebuchet MS"/>
                <a:cs typeface="Trebuchet MS"/>
              </a:rPr>
              <a:t> </a:t>
            </a:r>
            <a:r>
              <a:rPr sz="2500" spc="160" dirty="0">
                <a:latin typeface="Trebuchet MS"/>
                <a:cs typeface="Trebuchet MS"/>
              </a:rPr>
              <a:t>BY</a:t>
            </a:r>
            <a:r>
              <a:rPr sz="2500" spc="-105" dirty="0">
                <a:latin typeface="Trebuchet MS"/>
                <a:cs typeface="Trebuchet MS"/>
              </a:rPr>
              <a:t> </a:t>
            </a:r>
            <a:r>
              <a:rPr sz="2500" spc="-20" dirty="0">
                <a:latin typeface="Trebuchet MS"/>
                <a:cs typeface="Trebuchet MS"/>
              </a:rPr>
              <a:t>od.order_id </a:t>
            </a:r>
            <a:r>
              <a:rPr sz="2500" spc="285" dirty="0">
                <a:latin typeface="Trebuchet MS"/>
                <a:cs typeface="Trebuchet MS"/>
              </a:rPr>
              <a:t>ORDER</a:t>
            </a:r>
            <a:r>
              <a:rPr sz="2500" spc="-135" dirty="0">
                <a:latin typeface="Trebuchet MS"/>
                <a:cs typeface="Trebuchet MS"/>
              </a:rPr>
              <a:t> </a:t>
            </a:r>
            <a:r>
              <a:rPr sz="2500" spc="160" dirty="0">
                <a:latin typeface="Trebuchet MS"/>
                <a:cs typeface="Trebuchet MS"/>
              </a:rPr>
              <a:t>BY</a:t>
            </a:r>
            <a:r>
              <a:rPr sz="2500" spc="-130" dirty="0">
                <a:latin typeface="Trebuchet MS"/>
                <a:cs typeface="Trebuchet MS"/>
              </a:rPr>
              <a:t> </a:t>
            </a:r>
            <a:r>
              <a:rPr sz="2500" spc="-10" dirty="0">
                <a:latin typeface="Trebuchet MS"/>
                <a:cs typeface="Trebuchet MS"/>
              </a:rPr>
              <a:t>order_id;</a:t>
            </a:r>
            <a:endParaRPr sz="2500" dirty="0">
              <a:latin typeface="Trebuchet MS"/>
              <a:cs typeface="Trebuchet MS"/>
            </a:endParaRP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68B45612-B861-3252-008C-99FB18F15CA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90580" y="4330801"/>
            <a:ext cx="5086349" cy="455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2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76EAA-4DCE-2995-B679-B5D8EE794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568A5AE-3EBB-9A64-3D70-7EE799CBC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493" y="554336"/>
            <a:ext cx="15257099" cy="2305050"/>
          </a:xfrm>
        </p:spPr>
        <p:txBody>
          <a:bodyPr/>
          <a:lstStyle/>
          <a:p>
            <a:endParaRPr lang="en-IN"/>
          </a:p>
        </p:txBody>
      </p:sp>
      <p:pic>
        <p:nvPicPr>
          <p:cNvPr id="21" name="Picture 20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5A0771B6-1845-18C7-AF3A-EC9447795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91F5E9F7-3437-C72D-360D-DBDCB5F5D333}"/>
              </a:ext>
            </a:extLst>
          </p:cNvPr>
          <p:cNvSpPr/>
          <p:nvPr/>
        </p:nvSpPr>
        <p:spPr>
          <a:xfrm>
            <a:off x="684000" y="666749"/>
            <a:ext cx="16920000" cy="9000000"/>
          </a:xfrm>
          <a:custGeom>
            <a:avLst/>
            <a:gdLst/>
            <a:ahLst/>
            <a:cxnLst/>
            <a:rect l="l" t="t" r="r" b="b"/>
            <a:pathLst>
              <a:path w="16954500" h="8953500">
                <a:moveTo>
                  <a:pt x="16525874" y="8953499"/>
                </a:moveTo>
                <a:lnTo>
                  <a:pt x="428624" y="8953499"/>
                </a:lnTo>
                <a:lnTo>
                  <a:pt x="381921" y="8950984"/>
                </a:lnTo>
                <a:lnTo>
                  <a:pt x="336674" y="8943613"/>
                </a:lnTo>
                <a:lnTo>
                  <a:pt x="293146" y="8931647"/>
                </a:lnTo>
                <a:lnTo>
                  <a:pt x="251597" y="8915349"/>
                </a:lnTo>
                <a:lnTo>
                  <a:pt x="212289" y="8894979"/>
                </a:lnTo>
                <a:lnTo>
                  <a:pt x="175484" y="8870799"/>
                </a:lnTo>
                <a:lnTo>
                  <a:pt x="141443" y="8843071"/>
                </a:lnTo>
                <a:lnTo>
                  <a:pt x="110428" y="8812055"/>
                </a:lnTo>
                <a:lnTo>
                  <a:pt x="82699" y="8778014"/>
                </a:lnTo>
                <a:lnTo>
                  <a:pt x="58519" y="8741209"/>
                </a:lnTo>
                <a:lnTo>
                  <a:pt x="38149" y="8701901"/>
                </a:lnTo>
                <a:lnTo>
                  <a:pt x="21851" y="8660353"/>
                </a:lnTo>
                <a:lnTo>
                  <a:pt x="9886" y="8616824"/>
                </a:lnTo>
                <a:lnTo>
                  <a:pt x="2515" y="8571577"/>
                </a:lnTo>
                <a:lnTo>
                  <a:pt x="0" y="8524874"/>
                </a:lnTo>
                <a:lnTo>
                  <a:pt x="0" y="428624"/>
                </a:lnTo>
                <a:lnTo>
                  <a:pt x="2515" y="381921"/>
                </a:lnTo>
                <a:lnTo>
                  <a:pt x="9886" y="336674"/>
                </a:lnTo>
                <a:lnTo>
                  <a:pt x="21851" y="293146"/>
                </a:lnTo>
                <a:lnTo>
                  <a:pt x="38149" y="251597"/>
                </a:lnTo>
                <a:lnTo>
                  <a:pt x="58519" y="212289"/>
                </a:lnTo>
                <a:lnTo>
                  <a:pt x="82699" y="175484"/>
                </a:lnTo>
                <a:lnTo>
                  <a:pt x="110428" y="141443"/>
                </a:lnTo>
                <a:lnTo>
                  <a:pt x="141443" y="110428"/>
                </a:lnTo>
                <a:lnTo>
                  <a:pt x="175484" y="82699"/>
                </a:lnTo>
                <a:lnTo>
                  <a:pt x="212289" y="58519"/>
                </a:lnTo>
                <a:lnTo>
                  <a:pt x="251597" y="38149"/>
                </a:lnTo>
                <a:lnTo>
                  <a:pt x="293146" y="21851"/>
                </a:lnTo>
                <a:lnTo>
                  <a:pt x="336674" y="9886"/>
                </a:lnTo>
                <a:lnTo>
                  <a:pt x="381921" y="2515"/>
                </a:lnTo>
                <a:lnTo>
                  <a:pt x="428624" y="0"/>
                </a:lnTo>
                <a:lnTo>
                  <a:pt x="16525874" y="0"/>
                </a:lnTo>
                <a:lnTo>
                  <a:pt x="16572577" y="2515"/>
                </a:lnTo>
                <a:lnTo>
                  <a:pt x="16617824" y="9886"/>
                </a:lnTo>
                <a:lnTo>
                  <a:pt x="16661352" y="21851"/>
                </a:lnTo>
                <a:lnTo>
                  <a:pt x="16702901" y="38149"/>
                </a:lnTo>
                <a:lnTo>
                  <a:pt x="16742209" y="58519"/>
                </a:lnTo>
                <a:lnTo>
                  <a:pt x="16779014" y="82699"/>
                </a:lnTo>
                <a:lnTo>
                  <a:pt x="16813055" y="110428"/>
                </a:lnTo>
                <a:lnTo>
                  <a:pt x="16844070" y="141443"/>
                </a:lnTo>
                <a:lnTo>
                  <a:pt x="16871799" y="175484"/>
                </a:lnTo>
                <a:lnTo>
                  <a:pt x="16895979" y="212289"/>
                </a:lnTo>
                <a:lnTo>
                  <a:pt x="16916349" y="251597"/>
                </a:lnTo>
                <a:lnTo>
                  <a:pt x="16932647" y="293146"/>
                </a:lnTo>
                <a:lnTo>
                  <a:pt x="16944612" y="336674"/>
                </a:lnTo>
                <a:lnTo>
                  <a:pt x="16951983" y="381921"/>
                </a:lnTo>
                <a:lnTo>
                  <a:pt x="16954499" y="428624"/>
                </a:lnTo>
                <a:lnTo>
                  <a:pt x="16954499" y="8524874"/>
                </a:lnTo>
                <a:lnTo>
                  <a:pt x="16951983" y="8571577"/>
                </a:lnTo>
                <a:lnTo>
                  <a:pt x="16944612" y="8616824"/>
                </a:lnTo>
                <a:lnTo>
                  <a:pt x="16932647" y="8660353"/>
                </a:lnTo>
                <a:lnTo>
                  <a:pt x="16916349" y="8701901"/>
                </a:lnTo>
                <a:lnTo>
                  <a:pt x="16895979" y="8741209"/>
                </a:lnTo>
                <a:lnTo>
                  <a:pt x="16871799" y="8778014"/>
                </a:lnTo>
                <a:lnTo>
                  <a:pt x="16844070" y="8812055"/>
                </a:lnTo>
                <a:lnTo>
                  <a:pt x="16813055" y="8843071"/>
                </a:lnTo>
                <a:lnTo>
                  <a:pt x="16779014" y="8870799"/>
                </a:lnTo>
                <a:lnTo>
                  <a:pt x="16742209" y="8894979"/>
                </a:lnTo>
                <a:lnTo>
                  <a:pt x="16702901" y="8915349"/>
                </a:lnTo>
                <a:lnTo>
                  <a:pt x="16661352" y="8931647"/>
                </a:lnTo>
                <a:lnTo>
                  <a:pt x="16617824" y="8943613"/>
                </a:lnTo>
                <a:lnTo>
                  <a:pt x="16572577" y="8950984"/>
                </a:lnTo>
                <a:lnTo>
                  <a:pt x="16525874" y="895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1" name="object 12">
            <a:extLst>
              <a:ext uri="{FF2B5EF4-FFF2-40B4-BE49-F238E27FC236}">
                <a16:creationId xmlns:a16="http://schemas.microsoft.com/office/drawing/2014/main" id="{28504180-2FFE-3FBB-7A8E-EB9A822845A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9953" y="7722196"/>
            <a:ext cx="2005025" cy="2250509"/>
          </a:xfrm>
          <a:prstGeom prst="rect">
            <a:avLst/>
          </a:prstGeom>
        </p:spPr>
      </p:pic>
      <p:sp>
        <p:nvSpPr>
          <p:cNvPr id="32" name="object 13">
            <a:extLst>
              <a:ext uri="{FF2B5EF4-FFF2-40B4-BE49-F238E27FC236}">
                <a16:creationId xmlns:a16="http://schemas.microsoft.com/office/drawing/2014/main" id="{AF5D3291-9BC5-9933-4141-8146AB81C77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221200" y="9238564"/>
            <a:ext cx="3714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80"/>
              </a:lnSpc>
            </a:pPr>
            <a:r>
              <a:rPr lang="en-IN" dirty="0"/>
              <a:t>18</a:t>
            </a:r>
            <a:endParaRPr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59500FE3-4E86-9F3B-48DF-1CB06E8E29BC}"/>
              </a:ext>
            </a:extLst>
          </p:cNvPr>
          <p:cNvSpPr txBox="1"/>
          <p:nvPr/>
        </p:nvSpPr>
        <p:spPr>
          <a:xfrm>
            <a:off x="5454650" y="4975224"/>
            <a:ext cx="525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FFFBF2"/>
                </a:solidFill>
                <a:latin typeface="Trebuchet MS"/>
                <a:cs typeface="Trebuchet MS"/>
              </a:rPr>
              <a:t>sdd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A7DA010C-78D4-1785-9346-A73CE32833D7}"/>
              </a:ext>
            </a:extLst>
          </p:cNvPr>
          <p:cNvSpPr txBox="1">
            <a:spLocks/>
          </p:cNvSpPr>
          <p:nvPr/>
        </p:nvSpPr>
        <p:spPr>
          <a:xfrm>
            <a:off x="1787525" y="1520856"/>
            <a:ext cx="1455351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4950" b="0" i="0">
                <a:solidFill>
                  <a:srgbClr val="D94E32"/>
                </a:solidFill>
                <a:latin typeface="Georgia"/>
                <a:ea typeface="+mj-ea"/>
                <a:cs typeface="Georgi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000" b="1" spc="-210" dirty="0"/>
              <a:t>Q4:</a:t>
            </a:r>
            <a:r>
              <a:rPr lang="en-US" sz="4000" b="1" spc="-315" dirty="0"/>
              <a:t> </a:t>
            </a:r>
            <a:r>
              <a:rPr lang="en-US" sz="4000" b="1" spc="-280" dirty="0"/>
              <a:t>Total</a:t>
            </a:r>
            <a:r>
              <a:rPr lang="en-US" sz="4000" b="1" spc="-310" dirty="0"/>
              <a:t> </a:t>
            </a:r>
            <a:r>
              <a:rPr lang="en-US" sz="4000" b="1" spc="-295" dirty="0"/>
              <a:t>quantity</a:t>
            </a:r>
            <a:r>
              <a:rPr lang="en-US" sz="4000" b="1" spc="-310" dirty="0"/>
              <a:t> </a:t>
            </a:r>
            <a:r>
              <a:rPr lang="en-US" sz="4000" b="1" spc="-260" dirty="0"/>
              <a:t>sold</a:t>
            </a:r>
            <a:r>
              <a:rPr lang="en-US" sz="4000" b="1" spc="-310" dirty="0"/>
              <a:t> </a:t>
            </a:r>
            <a:r>
              <a:rPr lang="en-US" sz="4000" b="1" spc="-254" dirty="0"/>
              <a:t>per</a:t>
            </a:r>
            <a:r>
              <a:rPr lang="en-US" sz="4000" b="1" spc="-310" dirty="0"/>
              <a:t> </a:t>
            </a:r>
            <a:r>
              <a:rPr lang="en-US" sz="4000" b="1" spc="-275" dirty="0"/>
              <a:t>pizza</a:t>
            </a:r>
            <a:r>
              <a:rPr lang="en-US" sz="4000" b="1" spc="-315" dirty="0"/>
              <a:t> </a:t>
            </a:r>
            <a:r>
              <a:rPr lang="en-US" sz="4000" b="1" spc="-280" dirty="0"/>
              <a:t>category</a:t>
            </a:r>
            <a:r>
              <a:rPr lang="en-US" sz="4000" b="1" spc="-310" dirty="0"/>
              <a:t> </a:t>
            </a:r>
            <a:r>
              <a:rPr lang="en-US" sz="4000" b="1" spc="-245" dirty="0"/>
              <a:t>(JOIN,</a:t>
            </a:r>
            <a:r>
              <a:rPr lang="en-US" sz="4000" b="1" spc="-310" dirty="0"/>
              <a:t> </a:t>
            </a:r>
            <a:r>
              <a:rPr lang="en-US" sz="4000" b="1" spc="-325" dirty="0"/>
              <a:t>GROUP</a:t>
            </a:r>
            <a:r>
              <a:rPr lang="en-US" sz="4000" b="1" spc="-310" dirty="0"/>
              <a:t> </a:t>
            </a:r>
            <a:r>
              <a:rPr lang="en-US" sz="4000" b="1" spc="-60" dirty="0"/>
              <a:t>BY).</a:t>
            </a:r>
            <a:endParaRPr lang="en-US" sz="4000" b="1" dirty="0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B6CA3294-E1A1-A886-AA4D-230122C56C42}"/>
              </a:ext>
            </a:extLst>
          </p:cNvPr>
          <p:cNvSpPr txBox="1"/>
          <p:nvPr/>
        </p:nvSpPr>
        <p:spPr>
          <a:xfrm>
            <a:off x="2475865" y="2870460"/>
            <a:ext cx="7550101" cy="300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315" marR="1243330" algn="ctr">
              <a:lnSpc>
                <a:spcPct val="116500"/>
              </a:lnSpc>
              <a:spcBef>
                <a:spcPts val="100"/>
              </a:spcBef>
            </a:pPr>
            <a:r>
              <a:rPr sz="2400" spc="200" dirty="0">
                <a:latin typeface="Trebuchet MS"/>
                <a:cs typeface="Trebuchet MS"/>
              </a:rPr>
              <a:t>SELECT</a:t>
            </a:r>
            <a:r>
              <a:rPr sz="2400" spc="-110" dirty="0">
                <a:latin typeface="Trebuchet MS"/>
                <a:cs typeface="Trebuchet MS"/>
              </a:rPr>
              <a:t> </a:t>
            </a:r>
            <a:r>
              <a:rPr sz="2400" spc="120" dirty="0">
                <a:latin typeface="Trebuchet MS"/>
                <a:cs typeface="Trebuchet MS"/>
              </a:rPr>
              <a:t>DISTINCT</a:t>
            </a:r>
            <a:r>
              <a:rPr sz="2400" spc="-10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pt.category, SUM(od.quantity)</a:t>
            </a:r>
            <a:r>
              <a:rPr sz="2400" spc="-110" dirty="0">
                <a:latin typeface="Trebuchet MS"/>
                <a:cs typeface="Trebuchet MS"/>
              </a:rPr>
              <a:t> </a:t>
            </a:r>
            <a:r>
              <a:rPr sz="2400" spc="254" dirty="0">
                <a:latin typeface="Trebuchet MS"/>
                <a:cs typeface="Trebuchet MS"/>
              </a:rPr>
              <a:t>AS</a:t>
            </a:r>
            <a:r>
              <a:rPr sz="2400" spc="-10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quantity_sold </a:t>
            </a:r>
            <a:r>
              <a:rPr sz="2400" spc="229" dirty="0">
                <a:latin typeface="Trebuchet MS"/>
                <a:cs typeface="Trebuchet MS"/>
              </a:rPr>
              <a:t>FROM</a:t>
            </a:r>
            <a:r>
              <a:rPr sz="2400" spc="-8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pizzas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p</a:t>
            </a:r>
            <a:r>
              <a:rPr sz="2400" spc="-85" dirty="0">
                <a:latin typeface="Trebuchet MS"/>
                <a:cs typeface="Trebuchet MS"/>
              </a:rPr>
              <a:t> </a:t>
            </a:r>
            <a:r>
              <a:rPr sz="2400" spc="105" dirty="0">
                <a:latin typeface="Trebuchet MS"/>
                <a:cs typeface="Trebuchet MS"/>
              </a:rPr>
              <a:t>JOIN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order_details</a:t>
            </a:r>
            <a:r>
              <a:rPr sz="2400" spc="-8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od </a:t>
            </a:r>
            <a:r>
              <a:rPr sz="2400" spc="204" dirty="0">
                <a:latin typeface="Trebuchet MS"/>
                <a:cs typeface="Trebuchet MS"/>
              </a:rPr>
              <a:t>ON</a:t>
            </a:r>
            <a:r>
              <a:rPr sz="2400" spc="-13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p.pizza_id=od.pizza_id</a:t>
            </a:r>
            <a:endParaRPr sz="24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16500"/>
              </a:lnSpc>
            </a:pPr>
            <a:r>
              <a:rPr sz="2400" spc="105" dirty="0">
                <a:latin typeface="Trebuchet MS"/>
                <a:cs typeface="Trebuchet MS"/>
              </a:rPr>
              <a:t>JOIN</a:t>
            </a:r>
            <a:r>
              <a:rPr sz="2400" spc="-11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pizza_types</a:t>
            </a:r>
            <a:r>
              <a:rPr sz="2400" spc="-110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pt</a:t>
            </a:r>
            <a:r>
              <a:rPr sz="2400" spc="-110" dirty="0">
                <a:latin typeface="Trebuchet MS"/>
                <a:cs typeface="Trebuchet MS"/>
              </a:rPr>
              <a:t> </a:t>
            </a:r>
            <a:r>
              <a:rPr sz="2400" spc="204" dirty="0">
                <a:latin typeface="Trebuchet MS"/>
                <a:cs typeface="Trebuchet MS"/>
              </a:rPr>
              <a:t>ON</a:t>
            </a:r>
            <a:r>
              <a:rPr sz="2400" spc="-110" dirty="0">
                <a:latin typeface="Trebuchet MS"/>
                <a:cs typeface="Trebuchet MS"/>
              </a:rPr>
              <a:t> </a:t>
            </a:r>
            <a:r>
              <a:rPr sz="2400" spc="-35" dirty="0">
                <a:latin typeface="Trebuchet MS"/>
                <a:cs typeface="Trebuchet MS"/>
              </a:rPr>
              <a:t>pt.pizza_type_id=p.pizza_type_id </a:t>
            </a:r>
            <a:r>
              <a:rPr sz="2400" spc="200" dirty="0">
                <a:latin typeface="Trebuchet MS"/>
                <a:cs typeface="Trebuchet MS"/>
              </a:rPr>
              <a:t>GROUP</a:t>
            </a:r>
            <a:r>
              <a:rPr sz="2400" spc="-120" dirty="0">
                <a:latin typeface="Trebuchet MS"/>
                <a:cs typeface="Trebuchet MS"/>
              </a:rPr>
              <a:t> </a:t>
            </a:r>
            <a:r>
              <a:rPr sz="2400" spc="150" dirty="0">
                <a:latin typeface="Trebuchet MS"/>
                <a:cs typeface="Trebuchet MS"/>
              </a:rPr>
              <a:t>BY</a:t>
            </a:r>
            <a:r>
              <a:rPr sz="2400" spc="-12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pt.category;</a:t>
            </a:r>
            <a:endParaRPr sz="2400" dirty="0">
              <a:latin typeface="Trebuchet MS"/>
              <a:cs typeface="Trebuchet MS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1CD3F76E-88C1-02D4-3E68-356ECCAD9B6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25966" y="5042229"/>
            <a:ext cx="6315074" cy="395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19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D3900-193C-7FE4-25BF-4E65F822B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2FD3BE36-2285-1D51-889E-FC76B4ECD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0" name="Picture 19" descr="A pizza with mushrooms and basil on a wooden board&#10;&#10;AI-generated content may be incorrect.">
            <a:extLst>
              <a:ext uri="{FF2B5EF4-FFF2-40B4-BE49-F238E27FC236}">
                <a16:creationId xmlns:a16="http://schemas.microsoft.com/office/drawing/2014/main" id="{87C21A11-FDFA-3897-6773-E4B42E26A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91" b="98402" l="10000" r="90000">
                        <a14:foregroundMark x1="47200" y1="9191" x2="47200" y2="9191"/>
                        <a14:foregroundMark x1="47200" y1="9191" x2="53200" y2="9191"/>
                        <a14:foregroundMark x1="49600" y1="92907" x2="49600" y2="92907"/>
                        <a14:foregroundMark x1="47667" y1="92907" x2="47667" y2="92907"/>
                        <a14:foregroundMark x1="48933" y1="98402" x2="48933" y2="98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306" y="-1344124"/>
            <a:ext cx="7799717" cy="52050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E130C79-A254-5A32-4A6C-988CFCBE24E7}"/>
              </a:ext>
            </a:extLst>
          </p:cNvPr>
          <p:cNvSpPr txBox="1"/>
          <p:nvPr/>
        </p:nvSpPr>
        <p:spPr>
          <a:xfrm>
            <a:off x="941068" y="802616"/>
            <a:ext cx="995553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200" b="0" i="0" u="none" strike="noStrike" dirty="0">
                <a:solidFill>
                  <a:srgbClr val="FFFFFF"/>
                </a:solidFill>
                <a:effectLst/>
                <a:latin typeface="Cooper Black" panose="0208090404030B020404" pitchFamily="18" charset="0"/>
              </a:rPr>
              <a:t>The Great </a:t>
            </a:r>
          </a:p>
          <a:p>
            <a:r>
              <a:rPr lang="en-US" sz="9200" b="0" i="0" u="none" strike="noStrike" dirty="0">
                <a:solidFill>
                  <a:srgbClr val="FFFFFF"/>
                </a:solidFill>
                <a:effectLst/>
                <a:latin typeface="Cooper Black" panose="0208090404030B020404" pitchFamily="18" charset="0"/>
              </a:rPr>
              <a:t>Pizza Analytics </a:t>
            </a:r>
          </a:p>
          <a:p>
            <a:r>
              <a:rPr lang="en-US" sz="9200" b="0" i="0" u="none" strike="noStrike" dirty="0">
                <a:solidFill>
                  <a:srgbClr val="FFFFFF"/>
                </a:solidFill>
                <a:effectLst/>
                <a:latin typeface="Cooper Black" panose="0208090404030B020404" pitchFamily="18" charset="0"/>
              </a:rPr>
              <a:t>Challenge​</a:t>
            </a:r>
            <a:r>
              <a:rPr lang="en-US" sz="9200" b="0" i="0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​</a:t>
            </a:r>
            <a:endParaRPr lang="en-IN" sz="9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756AF1-D6C3-2E85-71C8-3B1B5D27A85B}"/>
              </a:ext>
            </a:extLst>
          </p:cNvPr>
          <p:cNvSpPr txBox="1"/>
          <p:nvPr/>
        </p:nvSpPr>
        <p:spPr>
          <a:xfrm>
            <a:off x="941069" y="8179981"/>
            <a:ext cx="58256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</a:rPr>
              <a:t>SQL-Based Data </a:t>
            </a:r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</a:rPr>
              <a:t>Analysis</a:t>
            </a:r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</a:rPr>
              <a:t> Mini </a:t>
            </a:r>
          </a:p>
          <a:p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</a:rPr>
              <a:t>Project By Asha Maddi​</a:t>
            </a:r>
            <a:endParaRPr lang="en-IN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Picture 4" descr="A pizza on a wooden board&#10;&#10;AI-generated content may be incorrect.">
            <a:extLst>
              <a:ext uri="{FF2B5EF4-FFF2-40B4-BE49-F238E27FC236}">
                <a16:creationId xmlns:a16="http://schemas.microsoft.com/office/drawing/2014/main" id="{06DF77FE-EDD4-C162-7D3F-F237CF8859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7602" r="90000">
                        <a14:foregroundMark x1="7602" y1="47602" x2="7602" y2="47602"/>
                        <a14:foregroundMark x1="12857" y1="68724" x2="12857" y2="68724"/>
                        <a14:foregroundMark x1="23878" y1="77194" x2="23878" y2="77194"/>
                        <a14:foregroundMark x1="30969" y1="79898" x2="30969" y2="79898"/>
                        <a14:foregroundMark x1="89949" y1="56276" x2="89949" y2="562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634" y="1344124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2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ADCA7-47A3-522B-B4B0-8E9607909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35B3F136-79CA-4BD3-FF55-F031714A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493" y="554336"/>
            <a:ext cx="15257099" cy="2305050"/>
          </a:xfrm>
        </p:spPr>
        <p:txBody>
          <a:bodyPr/>
          <a:lstStyle/>
          <a:p>
            <a:endParaRPr lang="en-IN"/>
          </a:p>
        </p:txBody>
      </p:sp>
      <p:pic>
        <p:nvPicPr>
          <p:cNvPr id="21" name="Picture 20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A8AE1211-3871-0C4F-7793-CABCF31B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E6607E3A-03F7-5E2E-8F1A-ACF75B5A8E67}"/>
              </a:ext>
            </a:extLst>
          </p:cNvPr>
          <p:cNvSpPr/>
          <p:nvPr/>
        </p:nvSpPr>
        <p:spPr>
          <a:xfrm>
            <a:off x="684000" y="666749"/>
            <a:ext cx="16920000" cy="9000000"/>
          </a:xfrm>
          <a:custGeom>
            <a:avLst/>
            <a:gdLst/>
            <a:ahLst/>
            <a:cxnLst/>
            <a:rect l="l" t="t" r="r" b="b"/>
            <a:pathLst>
              <a:path w="16954500" h="8953500">
                <a:moveTo>
                  <a:pt x="16525874" y="8953499"/>
                </a:moveTo>
                <a:lnTo>
                  <a:pt x="428624" y="8953499"/>
                </a:lnTo>
                <a:lnTo>
                  <a:pt x="381921" y="8950984"/>
                </a:lnTo>
                <a:lnTo>
                  <a:pt x="336674" y="8943613"/>
                </a:lnTo>
                <a:lnTo>
                  <a:pt x="293146" y="8931647"/>
                </a:lnTo>
                <a:lnTo>
                  <a:pt x="251597" y="8915349"/>
                </a:lnTo>
                <a:lnTo>
                  <a:pt x="212289" y="8894979"/>
                </a:lnTo>
                <a:lnTo>
                  <a:pt x="175484" y="8870799"/>
                </a:lnTo>
                <a:lnTo>
                  <a:pt x="141443" y="8843071"/>
                </a:lnTo>
                <a:lnTo>
                  <a:pt x="110428" y="8812055"/>
                </a:lnTo>
                <a:lnTo>
                  <a:pt x="82699" y="8778014"/>
                </a:lnTo>
                <a:lnTo>
                  <a:pt x="58519" y="8741209"/>
                </a:lnTo>
                <a:lnTo>
                  <a:pt x="38149" y="8701901"/>
                </a:lnTo>
                <a:lnTo>
                  <a:pt x="21851" y="8660353"/>
                </a:lnTo>
                <a:lnTo>
                  <a:pt x="9886" y="8616824"/>
                </a:lnTo>
                <a:lnTo>
                  <a:pt x="2515" y="8571577"/>
                </a:lnTo>
                <a:lnTo>
                  <a:pt x="0" y="8524874"/>
                </a:lnTo>
                <a:lnTo>
                  <a:pt x="0" y="428624"/>
                </a:lnTo>
                <a:lnTo>
                  <a:pt x="2515" y="381921"/>
                </a:lnTo>
                <a:lnTo>
                  <a:pt x="9886" y="336674"/>
                </a:lnTo>
                <a:lnTo>
                  <a:pt x="21851" y="293146"/>
                </a:lnTo>
                <a:lnTo>
                  <a:pt x="38149" y="251597"/>
                </a:lnTo>
                <a:lnTo>
                  <a:pt x="58519" y="212289"/>
                </a:lnTo>
                <a:lnTo>
                  <a:pt x="82699" y="175484"/>
                </a:lnTo>
                <a:lnTo>
                  <a:pt x="110428" y="141443"/>
                </a:lnTo>
                <a:lnTo>
                  <a:pt x="141443" y="110428"/>
                </a:lnTo>
                <a:lnTo>
                  <a:pt x="175484" y="82699"/>
                </a:lnTo>
                <a:lnTo>
                  <a:pt x="212289" y="58519"/>
                </a:lnTo>
                <a:lnTo>
                  <a:pt x="251597" y="38149"/>
                </a:lnTo>
                <a:lnTo>
                  <a:pt x="293146" y="21851"/>
                </a:lnTo>
                <a:lnTo>
                  <a:pt x="336674" y="9886"/>
                </a:lnTo>
                <a:lnTo>
                  <a:pt x="381921" y="2515"/>
                </a:lnTo>
                <a:lnTo>
                  <a:pt x="428624" y="0"/>
                </a:lnTo>
                <a:lnTo>
                  <a:pt x="16525874" y="0"/>
                </a:lnTo>
                <a:lnTo>
                  <a:pt x="16572577" y="2515"/>
                </a:lnTo>
                <a:lnTo>
                  <a:pt x="16617824" y="9886"/>
                </a:lnTo>
                <a:lnTo>
                  <a:pt x="16661352" y="21851"/>
                </a:lnTo>
                <a:lnTo>
                  <a:pt x="16702901" y="38149"/>
                </a:lnTo>
                <a:lnTo>
                  <a:pt x="16742209" y="58519"/>
                </a:lnTo>
                <a:lnTo>
                  <a:pt x="16779014" y="82699"/>
                </a:lnTo>
                <a:lnTo>
                  <a:pt x="16813055" y="110428"/>
                </a:lnTo>
                <a:lnTo>
                  <a:pt x="16844070" y="141443"/>
                </a:lnTo>
                <a:lnTo>
                  <a:pt x="16871799" y="175484"/>
                </a:lnTo>
                <a:lnTo>
                  <a:pt x="16895979" y="212289"/>
                </a:lnTo>
                <a:lnTo>
                  <a:pt x="16916349" y="251597"/>
                </a:lnTo>
                <a:lnTo>
                  <a:pt x="16932647" y="293146"/>
                </a:lnTo>
                <a:lnTo>
                  <a:pt x="16944612" y="336674"/>
                </a:lnTo>
                <a:lnTo>
                  <a:pt x="16951983" y="381921"/>
                </a:lnTo>
                <a:lnTo>
                  <a:pt x="16954499" y="428624"/>
                </a:lnTo>
                <a:lnTo>
                  <a:pt x="16954499" y="8524874"/>
                </a:lnTo>
                <a:lnTo>
                  <a:pt x="16951983" y="8571577"/>
                </a:lnTo>
                <a:lnTo>
                  <a:pt x="16944612" y="8616824"/>
                </a:lnTo>
                <a:lnTo>
                  <a:pt x="16932647" y="8660353"/>
                </a:lnTo>
                <a:lnTo>
                  <a:pt x="16916349" y="8701901"/>
                </a:lnTo>
                <a:lnTo>
                  <a:pt x="16895979" y="8741209"/>
                </a:lnTo>
                <a:lnTo>
                  <a:pt x="16871799" y="8778014"/>
                </a:lnTo>
                <a:lnTo>
                  <a:pt x="16844070" y="8812055"/>
                </a:lnTo>
                <a:lnTo>
                  <a:pt x="16813055" y="8843071"/>
                </a:lnTo>
                <a:lnTo>
                  <a:pt x="16779014" y="8870799"/>
                </a:lnTo>
                <a:lnTo>
                  <a:pt x="16742209" y="8894979"/>
                </a:lnTo>
                <a:lnTo>
                  <a:pt x="16702901" y="8915349"/>
                </a:lnTo>
                <a:lnTo>
                  <a:pt x="16661352" y="8931647"/>
                </a:lnTo>
                <a:lnTo>
                  <a:pt x="16617824" y="8943613"/>
                </a:lnTo>
                <a:lnTo>
                  <a:pt x="16572577" y="8950984"/>
                </a:lnTo>
                <a:lnTo>
                  <a:pt x="16525874" y="895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1" name="object 12">
            <a:extLst>
              <a:ext uri="{FF2B5EF4-FFF2-40B4-BE49-F238E27FC236}">
                <a16:creationId xmlns:a16="http://schemas.microsoft.com/office/drawing/2014/main" id="{6EFC54B4-8FF1-EAA2-B8C0-FC0E4DF2CD8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9953" y="7722196"/>
            <a:ext cx="2005025" cy="2250509"/>
          </a:xfrm>
          <a:prstGeom prst="rect">
            <a:avLst/>
          </a:prstGeom>
        </p:spPr>
      </p:pic>
      <p:sp>
        <p:nvSpPr>
          <p:cNvPr id="32" name="object 13">
            <a:extLst>
              <a:ext uri="{FF2B5EF4-FFF2-40B4-BE49-F238E27FC236}">
                <a16:creationId xmlns:a16="http://schemas.microsoft.com/office/drawing/2014/main" id="{BB7344FE-EF70-E27A-0176-395D006F53E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221200" y="9238564"/>
            <a:ext cx="3714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80"/>
              </a:lnSpc>
            </a:pPr>
            <a:r>
              <a:rPr lang="en-IN" dirty="0"/>
              <a:t>19</a:t>
            </a:r>
            <a:endParaRPr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7F5391B5-CAA5-DFAF-FDEF-F6208E6EBD9E}"/>
              </a:ext>
            </a:extLst>
          </p:cNvPr>
          <p:cNvSpPr txBox="1"/>
          <p:nvPr/>
        </p:nvSpPr>
        <p:spPr>
          <a:xfrm>
            <a:off x="5454650" y="4975224"/>
            <a:ext cx="525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FFFBF2"/>
                </a:solidFill>
                <a:latin typeface="Trebuchet MS"/>
                <a:cs typeface="Trebuchet MS"/>
              </a:rPr>
              <a:t>sdd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7CB541F-2ABC-0504-B540-01290B2D9627}"/>
              </a:ext>
            </a:extLst>
          </p:cNvPr>
          <p:cNvSpPr txBox="1">
            <a:spLocks/>
          </p:cNvSpPr>
          <p:nvPr/>
        </p:nvSpPr>
        <p:spPr>
          <a:xfrm>
            <a:off x="1716823" y="554336"/>
            <a:ext cx="15257099" cy="1604336"/>
          </a:xfrm>
          <a:prstGeom prst="rect">
            <a:avLst/>
          </a:prstGeom>
        </p:spPr>
        <p:txBody>
          <a:bodyPr vert="horz" wrap="square" lIns="0" tIns="979220" rIns="0" bIns="0" rtlCol="0">
            <a:spAutoFit/>
          </a:bodyPr>
          <a:lstStyle>
            <a:lvl1pPr>
              <a:defRPr sz="14950" b="0" i="0">
                <a:solidFill>
                  <a:srgbClr val="D94E32"/>
                </a:solidFill>
                <a:latin typeface="Georgia"/>
                <a:ea typeface="+mj-ea"/>
                <a:cs typeface="Georgia"/>
              </a:defRPr>
            </a:lvl1pPr>
          </a:lstStyle>
          <a:p>
            <a:pPr marL="83185">
              <a:spcBef>
                <a:spcPts val="100"/>
              </a:spcBef>
            </a:pPr>
            <a:r>
              <a:rPr lang="en-US" sz="4000" b="1" spc="-155" dirty="0"/>
              <a:t>Q5:</a:t>
            </a:r>
            <a:r>
              <a:rPr lang="en-US" sz="4000" b="1" spc="-315" dirty="0"/>
              <a:t> </a:t>
            </a:r>
            <a:r>
              <a:rPr lang="en-US" sz="4000" b="1" spc="-275" dirty="0"/>
              <a:t>Categories</a:t>
            </a:r>
            <a:r>
              <a:rPr lang="en-US" sz="4000" b="1" spc="-315" dirty="0"/>
              <a:t> </a:t>
            </a:r>
            <a:r>
              <a:rPr lang="en-US" sz="4000" b="1" spc="-270" dirty="0"/>
              <a:t>with</a:t>
            </a:r>
            <a:r>
              <a:rPr lang="en-US" sz="4000" b="1" spc="-315" dirty="0"/>
              <a:t> </a:t>
            </a:r>
            <a:r>
              <a:rPr lang="en-US" sz="4000" b="1" spc="-320" dirty="0"/>
              <a:t>more</a:t>
            </a:r>
            <a:r>
              <a:rPr lang="en-US" sz="4000" b="1" spc="-315" dirty="0"/>
              <a:t> </a:t>
            </a:r>
            <a:r>
              <a:rPr lang="en-US" sz="4000" b="1" spc="-310" dirty="0"/>
              <a:t>than</a:t>
            </a:r>
            <a:r>
              <a:rPr lang="en-US" sz="4000" b="1" spc="-315" dirty="0"/>
              <a:t> </a:t>
            </a:r>
            <a:r>
              <a:rPr lang="en-US" sz="4000" b="1" spc="-325" dirty="0"/>
              <a:t>5,000</a:t>
            </a:r>
            <a:r>
              <a:rPr lang="en-US" sz="4000" b="1" spc="-315" dirty="0"/>
              <a:t> </a:t>
            </a:r>
            <a:r>
              <a:rPr lang="en-US" sz="4000" b="1" spc="-285" dirty="0"/>
              <a:t>pizzas</a:t>
            </a:r>
            <a:r>
              <a:rPr lang="en-US" sz="4000" b="1" spc="-315" dirty="0"/>
              <a:t> </a:t>
            </a:r>
            <a:r>
              <a:rPr lang="en-US" sz="4000" b="1" spc="-260" dirty="0"/>
              <a:t>sold</a:t>
            </a:r>
            <a:r>
              <a:rPr lang="en-US" sz="4000" b="1" spc="-315" dirty="0"/>
              <a:t> </a:t>
            </a:r>
            <a:r>
              <a:rPr lang="en-US" sz="4000" b="1" spc="-310" dirty="0"/>
              <a:t>(HAVING).</a:t>
            </a:r>
            <a:endParaRPr lang="en-US" sz="4000" b="1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164E094-279B-4480-5167-C9A54879FEEB}"/>
              </a:ext>
            </a:extLst>
          </p:cNvPr>
          <p:cNvSpPr txBox="1"/>
          <p:nvPr/>
        </p:nvSpPr>
        <p:spPr>
          <a:xfrm>
            <a:off x="2680036" y="2945422"/>
            <a:ext cx="7812405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2710" marR="1355090" algn="ctr">
              <a:lnSpc>
                <a:spcPct val="114599"/>
              </a:lnSpc>
              <a:spcBef>
                <a:spcPts val="100"/>
              </a:spcBef>
            </a:pPr>
            <a:r>
              <a:rPr sz="2400" spc="225" dirty="0">
                <a:latin typeface="Trebuchet MS"/>
                <a:cs typeface="Trebuchet MS"/>
              </a:rPr>
              <a:t>SELECT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135" dirty="0">
                <a:latin typeface="Trebuchet MS"/>
                <a:cs typeface="Trebuchet MS"/>
              </a:rPr>
              <a:t>DISTINCT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pt.category, SUM(od.quantity)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290" dirty="0">
                <a:latin typeface="Trebuchet MS"/>
                <a:cs typeface="Trebuchet MS"/>
              </a:rPr>
              <a:t>AS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quantity_sold </a:t>
            </a:r>
            <a:r>
              <a:rPr sz="2400" spc="250" dirty="0">
                <a:latin typeface="Trebuchet MS"/>
                <a:cs typeface="Trebuchet MS"/>
              </a:rPr>
              <a:t>FROM</a:t>
            </a:r>
            <a:r>
              <a:rPr sz="2400" spc="-9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pizzas</a:t>
            </a:r>
            <a:r>
              <a:rPr sz="2400" spc="-9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p</a:t>
            </a:r>
            <a:r>
              <a:rPr sz="2400" spc="-95" dirty="0">
                <a:latin typeface="Trebuchet MS"/>
                <a:cs typeface="Trebuchet MS"/>
              </a:rPr>
              <a:t> </a:t>
            </a:r>
            <a:r>
              <a:rPr sz="2400" spc="114" dirty="0">
                <a:latin typeface="Trebuchet MS"/>
                <a:cs typeface="Trebuchet MS"/>
              </a:rPr>
              <a:t>JOIN</a:t>
            </a:r>
            <a:r>
              <a:rPr sz="2400" spc="-90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order_details</a:t>
            </a:r>
            <a:r>
              <a:rPr sz="2400" spc="-9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od </a:t>
            </a:r>
            <a:r>
              <a:rPr sz="2400" spc="225" dirty="0">
                <a:latin typeface="Trebuchet MS"/>
                <a:cs typeface="Trebuchet MS"/>
              </a:rPr>
              <a:t>ON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p.pizza_id=od.pizza_id</a:t>
            </a:r>
            <a:endParaRPr sz="24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14599"/>
              </a:lnSpc>
            </a:pPr>
            <a:r>
              <a:rPr sz="2400" spc="114" dirty="0">
                <a:latin typeface="Trebuchet MS"/>
                <a:cs typeface="Trebuchet MS"/>
              </a:rPr>
              <a:t>JOIN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pizza_types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pt</a:t>
            </a:r>
            <a:r>
              <a:rPr sz="2400" spc="-130" dirty="0">
                <a:latin typeface="Trebuchet MS"/>
                <a:cs typeface="Trebuchet MS"/>
              </a:rPr>
              <a:t> </a:t>
            </a:r>
            <a:r>
              <a:rPr sz="2400" spc="225" dirty="0">
                <a:latin typeface="Trebuchet MS"/>
                <a:cs typeface="Trebuchet MS"/>
              </a:rPr>
              <a:t>ON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pt.pizza_type_id=p.pizza_type_id </a:t>
            </a:r>
            <a:r>
              <a:rPr sz="2400" spc="215" dirty="0">
                <a:latin typeface="Trebuchet MS"/>
                <a:cs typeface="Trebuchet MS"/>
              </a:rPr>
              <a:t>GROUP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155" dirty="0">
                <a:latin typeface="Trebuchet MS"/>
                <a:cs typeface="Trebuchet MS"/>
              </a:rPr>
              <a:t>BY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pt.category</a:t>
            </a:r>
            <a:endParaRPr sz="24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2400" spc="110" dirty="0">
                <a:latin typeface="Trebuchet MS"/>
                <a:cs typeface="Trebuchet MS"/>
              </a:rPr>
              <a:t>HAVING</a:t>
            </a:r>
            <a:r>
              <a:rPr sz="2400" spc="-110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quantity_sold</a:t>
            </a:r>
            <a:r>
              <a:rPr sz="2400" spc="-110" dirty="0">
                <a:latin typeface="Trebuchet MS"/>
                <a:cs typeface="Trebuchet MS"/>
              </a:rPr>
              <a:t> </a:t>
            </a:r>
            <a:r>
              <a:rPr sz="2400" spc="135" dirty="0">
                <a:latin typeface="Trebuchet MS"/>
                <a:cs typeface="Trebuchet MS"/>
              </a:rPr>
              <a:t>&gt;</a:t>
            </a:r>
            <a:r>
              <a:rPr sz="2400" spc="-10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5000;</a:t>
            </a:r>
            <a:endParaRPr sz="2400" dirty="0">
              <a:latin typeface="Trebuchet MS"/>
              <a:cs typeface="Trebuchet MS"/>
            </a:endParaRP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BB2C1F6C-4841-4EA5-2E10-9F0D4843770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92441" y="5297985"/>
            <a:ext cx="5772149" cy="3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23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F19A2-FB81-5004-B9CA-D80726106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695ADD01-236E-0479-369E-E35D49E5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493" y="554336"/>
            <a:ext cx="15257099" cy="2305050"/>
          </a:xfrm>
        </p:spPr>
        <p:txBody>
          <a:bodyPr/>
          <a:lstStyle/>
          <a:p>
            <a:endParaRPr lang="en-IN"/>
          </a:p>
        </p:txBody>
      </p:sp>
      <p:pic>
        <p:nvPicPr>
          <p:cNvPr id="21" name="Picture 20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84088A48-8051-1742-8F8D-E8B8DE1B9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5237D8B2-8F37-1A5B-07CB-CF1D50566079}"/>
              </a:ext>
            </a:extLst>
          </p:cNvPr>
          <p:cNvSpPr/>
          <p:nvPr/>
        </p:nvSpPr>
        <p:spPr>
          <a:xfrm>
            <a:off x="684000" y="666749"/>
            <a:ext cx="16920000" cy="9000000"/>
          </a:xfrm>
          <a:custGeom>
            <a:avLst/>
            <a:gdLst/>
            <a:ahLst/>
            <a:cxnLst/>
            <a:rect l="l" t="t" r="r" b="b"/>
            <a:pathLst>
              <a:path w="16954500" h="8953500">
                <a:moveTo>
                  <a:pt x="16525874" y="8953499"/>
                </a:moveTo>
                <a:lnTo>
                  <a:pt x="428624" y="8953499"/>
                </a:lnTo>
                <a:lnTo>
                  <a:pt x="381921" y="8950984"/>
                </a:lnTo>
                <a:lnTo>
                  <a:pt x="336674" y="8943613"/>
                </a:lnTo>
                <a:lnTo>
                  <a:pt x="293146" y="8931647"/>
                </a:lnTo>
                <a:lnTo>
                  <a:pt x="251597" y="8915349"/>
                </a:lnTo>
                <a:lnTo>
                  <a:pt x="212289" y="8894979"/>
                </a:lnTo>
                <a:lnTo>
                  <a:pt x="175484" y="8870799"/>
                </a:lnTo>
                <a:lnTo>
                  <a:pt x="141443" y="8843071"/>
                </a:lnTo>
                <a:lnTo>
                  <a:pt x="110428" y="8812055"/>
                </a:lnTo>
                <a:lnTo>
                  <a:pt x="82699" y="8778014"/>
                </a:lnTo>
                <a:lnTo>
                  <a:pt x="58519" y="8741209"/>
                </a:lnTo>
                <a:lnTo>
                  <a:pt x="38149" y="8701901"/>
                </a:lnTo>
                <a:lnTo>
                  <a:pt x="21851" y="8660353"/>
                </a:lnTo>
                <a:lnTo>
                  <a:pt x="9886" y="8616824"/>
                </a:lnTo>
                <a:lnTo>
                  <a:pt x="2515" y="8571577"/>
                </a:lnTo>
                <a:lnTo>
                  <a:pt x="0" y="8524874"/>
                </a:lnTo>
                <a:lnTo>
                  <a:pt x="0" y="428624"/>
                </a:lnTo>
                <a:lnTo>
                  <a:pt x="2515" y="381921"/>
                </a:lnTo>
                <a:lnTo>
                  <a:pt x="9886" y="336674"/>
                </a:lnTo>
                <a:lnTo>
                  <a:pt x="21851" y="293146"/>
                </a:lnTo>
                <a:lnTo>
                  <a:pt x="38149" y="251597"/>
                </a:lnTo>
                <a:lnTo>
                  <a:pt x="58519" y="212289"/>
                </a:lnTo>
                <a:lnTo>
                  <a:pt x="82699" y="175484"/>
                </a:lnTo>
                <a:lnTo>
                  <a:pt x="110428" y="141443"/>
                </a:lnTo>
                <a:lnTo>
                  <a:pt x="141443" y="110428"/>
                </a:lnTo>
                <a:lnTo>
                  <a:pt x="175484" y="82699"/>
                </a:lnTo>
                <a:lnTo>
                  <a:pt x="212289" y="58519"/>
                </a:lnTo>
                <a:lnTo>
                  <a:pt x="251597" y="38149"/>
                </a:lnTo>
                <a:lnTo>
                  <a:pt x="293146" y="21851"/>
                </a:lnTo>
                <a:lnTo>
                  <a:pt x="336674" y="9886"/>
                </a:lnTo>
                <a:lnTo>
                  <a:pt x="381921" y="2515"/>
                </a:lnTo>
                <a:lnTo>
                  <a:pt x="428624" y="0"/>
                </a:lnTo>
                <a:lnTo>
                  <a:pt x="16525874" y="0"/>
                </a:lnTo>
                <a:lnTo>
                  <a:pt x="16572577" y="2515"/>
                </a:lnTo>
                <a:lnTo>
                  <a:pt x="16617824" y="9886"/>
                </a:lnTo>
                <a:lnTo>
                  <a:pt x="16661352" y="21851"/>
                </a:lnTo>
                <a:lnTo>
                  <a:pt x="16702901" y="38149"/>
                </a:lnTo>
                <a:lnTo>
                  <a:pt x="16742209" y="58519"/>
                </a:lnTo>
                <a:lnTo>
                  <a:pt x="16779014" y="82699"/>
                </a:lnTo>
                <a:lnTo>
                  <a:pt x="16813055" y="110428"/>
                </a:lnTo>
                <a:lnTo>
                  <a:pt x="16844070" y="141443"/>
                </a:lnTo>
                <a:lnTo>
                  <a:pt x="16871799" y="175484"/>
                </a:lnTo>
                <a:lnTo>
                  <a:pt x="16895979" y="212289"/>
                </a:lnTo>
                <a:lnTo>
                  <a:pt x="16916349" y="251597"/>
                </a:lnTo>
                <a:lnTo>
                  <a:pt x="16932647" y="293146"/>
                </a:lnTo>
                <a:lnTo>
                  <a:pt x="16944612" y="336674"/>
                </a:lnTo>
                <a:lnTo>
                  <a:pt x="16951983" y="381921"/>
                </a:lnTo>
                <a:lnTo>
                  <a:pt x="16954499" y="428624"/>
                </a:lnTo>
                <a:lnTo>
                  <a:pt x="16954499" y="8524874"/>
                </a:lnTo>
                <a:lnTo>
                  <a:pt x="16951983" y="8571577"/>
                </a:lnTo>
                <a:lnTo>
                  <a:pt x="16944612" y="8616824"/>
                </a:lnTo>
                <a:lnTo>
                  <a:pt x="16932647" y="8660353"/>
                </a:lnTo>
                <a:lnTo>
                  <a:pt x="16916349" y="8701901"/>
                </a:lnTo>
                <a:lnTo>
                  <a:pt x="16895979" y="8741209"/>
                </a:lnTo>
                <a:lnTo>
                  <a:pt x="16871799" y="8778014"/>
                </a:lnTo>
                <a:lnTo>
                  <a:pt x="16844070" y="8812055"/>
                </a:lnTo>
                <a:lnTo>
                  <a:pt x="16813055" y="8843071"/>
                </a:lnTo>
                <a:lnTo>
                  <a:pt x="16779014" y="8870799"/>
                </a:lnTo>
                <a:lnTo>
                  <a:pt x="16742209" y="8894979"/>
                </a:lnTo>
                <a:lnTo>
                  <a:pt x="16702901" y="8915349"/>
                </a:lnTo>
                <a:lnTo>
                  <a:pt x="16661352" y="8931647"/>
                </a:lnTo>
                <a:lnTo>
                  <a:pt x="16617824" y="8943613"/>
                </a:lnTo>
                <a:lnTo>
                  <a:pt x="16572577" y="8950984"/>
                </a:lnTo>
                <a:lnTo>
                  <a:pt x="16525874" y="895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1" name="object 12">
            <a:extLst>
              <a:ext uri="{FF2B5EF4-FFF2-40B4-BE49-F238E27FC236}">
                <a16:creationId xmlns:a16="http://schemas.microsoft.com/office/drawing/2014/main" id="{733C6D6B-6E30-C170-1051-F856940075A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9953" y="7722196"/>
            <a:ext cx="2005025" cy="2250509"/>
          </a:xfrm>
          <a:prstGeom prst="rect">
            <a:avLst/>
          </a:prstGeom>
        </p:spPr>
      </p:pic>
      <p:sp>
        <p:nvSpPr>
          <p:cNvPr id="32" name="object 13">
            <a:extLst>
              <a:ext uri="{FF2B5EF4-FFF2-40B4-BE49-F238E27FC236}">
                <a16:creationId xmlns:a16="http://schemas.microsoft.com/office/drawing/2014/main" id="{69286E89-B1A5-9DBA-377F-0C6FBCD10C8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221200" y="9238564"/>
            <a:ext cx="3714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80"/>
              </a:lnSpc>
            </a:pPr>
            <a:r>
              <a:rPr lang="en-IN" dirty="0"/>
              <a:t>20</a:t>
            </a:r>
            <a:endParaRPr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137A01EC-0557-6C09-3A8F-3CCCC8EC87C7}"/>
              </a:ext>
            </a:extLst>
          </p:cNvPr>
          <p:cNvSpPr txBox="1"/>
          <p:nvPr/>
        </p:nvSpPr>
        <p:spPr>
          <a:xfrm>
            <a:off x="5454650" y="4975224"/>
            <a:ext cx="525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FFFBF2"/>
                </a:solidFill>
                <a:latin typeface="Trebuchet MS"/>
                <a:cs typeface="Trebuchet MS"/>
              </a:rPr>
              <a:t>sdd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426A5BF4-4017-ADB2-EC2F-31A6EBC794B7}"/>
              </a:ext>
            </a:extLst>
          </p:cNvPr>
          <p:cNvSpPr txBox="1">
            <a:spLocks/>
          </p:cNvSpPr>
          <p:nvPr/>
        </p:nvSpPr>
        <p:spPr>
          <a:xfrm>
            <a:off x="1787524" y="1520856"/>
            <a:ext cx="1101407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4950" b="0" i="0">
                <a:solidFill>
                  <a:srgbClr val="D94E32"/>
                </a:solidFill>
                <a:latin typeface="Georgia"/>
                <a:ea typeface="+mj-ea"/>
                <a:cs typeface="Georgi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000" b="1" spc="-210" dirty="0"/>
              <a:t>Q6:</a:t>
            </a:r>
            <a:r>
              <a:rPr lang="en-US" sz="4000" b="1" spc="-310" dirty="0"/>
              <a:t> </a:t>
            </a:r>
            <a:r>
              <a:rPr lang="en-US" sz="4000" b="1" spc="-285" dirty="0"/>
              <a:t>Pizzas</a:t>
            </a:r>
            <a:r>
              <a:rPr lang="en-US" sz="4000" b="1" spc="-310" dirty="0"/>
              <a:t> </a:t>
            </a:r>
            <a:r>
              <a:rPr lang="en-US" sz="4000" b="1" spc="-290" dirty="0"/>
              <a:t>never</a:t>
            </a:r>
            <a:r>
              <a:rPr lang="en-US" sz="4000" b="1" spc="-310" dirty="0"/>
              <a:t> </a:t>
            </a:r>
            <a:r>
              <a:rPr lang="en-US" sz="4000" b="1" spc="-280" dirty="0"/>
              <a:t>ordered</a:t>
            </a:r>
            <a:r>
              <a:rPr lang="en-US" sz="4000" b="1" spc="-310" dirty="0"/>
              <a:t> </a:t>
            </a:r>
            <a:r>
              <a:rPr lang="en-US" sz="4000" b="1" spc="-300" dirty="0"/>
              <a:t>(LEFT/RIGHT</a:t>
            </a:r>
            <a:r>
              <a:rPr lang="en-US" sz="4000" b="1" spc="-310" dirty="0"/>
              <a:t> </a:t>
            </a:r>
            <a:r>
              <a:rPr lang="en-US" sz="4000" b="1" spc="-140" dirty="0"/>
              <a:t>JOIN).</a:t>
            </a:r>
            <a:endParaRPr lang="en-US" sz="4000" b="1"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336A8632-4ADE-570C-505B-C660AC6326EE}"/>
              </a:ext>
            </a:extLst>
          </p:cNvPr>
          <p:cNvSpPr txBox="1"/>
          <p:nvPr/>
        </p:nvSpPr>
        <p:spPr>
          <a:xfrm>
            <a:off x="2783205" y="2905234"/>
            <a:ext cx="6394450" cy="2540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599"/>
              </a:lnSpc>
              <a:spcBef>
                <a:spcPts val="100"/>
              </a:spcBef>
            </a:pPr>
            <a:r>
              <a:rPr sz="2400" spc="225" dirty="0">
                <a:latin typeface="Trebuchet MS"/>
                <a:cs typeface="Trebuchet MS"/>
              </a:rPr>
              <a:t>SELECT</a:t>
            </a:r>
            <a:r>
              <a:rPr sz="2400" spc="-9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pt.pizza_type_id,</a:t>
            </a:r>
            <a:r>
              <a:rPr sz="2400" spc="-9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pt.name</a:t>
            </a:r>
            <a:r>
              <a:rPr sz="2400" spc="-90" dirty="0">
                <a:latin typeface="Trebuchet MS"/>
                <a:cs typeface="Trebuchet MS"/>
              </a:rPr>
              <a:t> </a:t>
            </a:r>
            <a:r>
              <a:rPr sz="2400" spc="-55" dirty="0">
                <a:latin typeface="Trebuchet MS"/>
                <a:cs typeface="Trebuchet MS"/>
              </a:rPr>
              <a:t>,pt.category </a:t>
            </a:r>
            <a:r>
              <a:rPr sz="2400" spc="250" dirty="0">
                <a:latin typeface="Trebuchet MS"/>
                <a:cs typeface="Trebuchet MS"/>
              </a:rPr>
              <a:t>FROM</a:t>
            </a:r>
            <a:r>
              <a:rPr sz="2400" spc="-11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pizza_types</a:t>
            </a:r>
            <a:r>
              <a:rPr sz="2400" spc="-11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pt</a:t>
            </a:r>
            <a:r>
              <a:rPr sz="2400" spc="-110" dirty="0">
                <a:latin typeface="Trebuchet MS"/>
                <a:cs typeface="Trebuchet MS"/>
              </a:rPr>
              <a:t> </a:t>
            </a:r>
            <a:r>
              <a:rPr sz="2400" spc="150" dirty="0">
                <a:latin typeface="Trebuchet MS"/>
                <a:cs typeface="Trebuchet MS"/>
              </a:rPr>
              <a:t>LEFT</a:t>
            </a:r>
            <a:r>
              <a:rPr sz="2400" spc="-110" dirty="0">
                <a:latin typeface="Trebuchet MS"/>
                <a:cs typeface="Trebuchet MS"/>
              </a:rPr>
              <a:t> </a:t>
            </a:r>
            <a:r>
              <a:rPr sz="2400" spc="114" dirty="0">
                <a:latin typeface="Trebuchet MS"/>
                <a:cs typeface="Trebuchet MS"/>
              </a:rPr>
              <a:t>JOIN</a:t>
            </a:r>
            <a:r>
              <a:rPr sz="2400" spc="-11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pizzas</a:t>
            </a:r>
            <a:r>
              <a:rPr sz="2400" spc="-110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p</a:t>
            </a:r>
            <a:endParaRPr sz="2400" dirty="0">
              <a:latin typeface="Trebuchet MS"/>
              <a:cs typeface="Trebuchet MS"/>
            </a:endParaRPr>
          </a:p>
          <a:p>
            <a:pPr marL="689610" marR="681990" algn="ctr">
              <a:lnSpc>
                <a:spcPct val="114599"/>
              </a:lnSpc>
            </a:pPr>
            <a:r>
              <a:rPr sz="2400" spc="225" dirty="0">
                <a:latin typeface="Trebuchet MS"/>
                <a:cs typeface="Trebuchet MS"/>
              </a:rPr>
              <a:t>ON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pt.pizza_type_id=p.pizza_type_id </a:t>
            </a:r>
            <a:r>
              <a:rPr sz="2400" spc="150" dirty="0">
                <a:latin typeface="Trebuchet MS"/>
                <a:cs typeface="Trebuchet MS"/>
              </a:rPr>
              <a:t>LEFT</a:t>
            </a:r>
            <a:r>
              <a:rPr sz="2400" spc="-100" dirty="0">
                <a:latin typeface="Trebuchet MS"/>
                <a:cs typeface="Trebuchet MS"/>
              </a:rPr>
              <a:t> </a:t>
            </a:r>
            <a:r>
              <a:rPr sz="2400" spc="114" dirty="0">
                <a:latin typeface="Trebuchet MS"/>
                <a:cs typeface="Trebuchet MS"/>
              </a:rPr>
              <a:t>JOIN</a:t>
            </a:r>
            <a:r>
              <a:rPr sz="2400" spc="-100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order_details</a:t>
            </a:r>
            <a:r>
              <a:rPr sz="2400" spc="-10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od</a:t>
            </a:r>
            <a:r>
              <a:rPr sz="2400" spc="-100" dirty="0">
                <a:latin typeface="Trebuchet MS"/>
                <a:cs typeface="Trebuchet MS"/>
              </a:rPr>
              <a:t> </a:t>
            </a:r>
            <a:r>
              <a:rPr sz="2400" spc="200" dirty="0">
                <a:latin typeface="Trebuchet MS"/>
                <a:cs typeface="Trebuchet MS"/>
              </a:rPr>
              <a:t>ON </a:t>
            </a:r>
            <a:r>
              <a:rPr sz="2400" spc="-10" dirty="0">
                <a:latin typeface="Trebuchet MS"/>
                <a:cs typeface="Trebuchet MS"/>
              </a:rPr>
              <a:t>p.pizza_id=od.pizza_id</a:t>
            </a:r>
            <a:endParaRPr sz="24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2400" spc="245" dirty="0">
                <a:latin typeface="Trebuchet MS"/>
                <a:cs typeface="Trebuchet MS"/>
              </a:rPr>
              <a:t>WHERE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-35" dirty="0">
                <a:latin typeface="Trebuchet MS"/>
                <a:cs typeface="Trebuchet MS"/>
              </a:rPr>
              <a:t>od.pizza_id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190" dirty="0">
                <a:latin typeface="Trebuchet MS"/>
                <a:cs typeface="Trebuchet MS"/>
              </a:rPr>
              <a:t>IS</a:t>
            </a:r>
            <a:r>
              <a:rPr sz="2400" spc="-120" dirty="0">
                <a:latin typeface="Trebuchet MS"/>
                <a:cs typeface="Trebuchet MS"/>
              </a:rPr>
              <a:t> </a:t>
            </a:r>
            <a:r>
              <a:rPr sz="2400" spc="50" dirty="0">
                <a:latin typeface="Trebuchet MS"/>
                <a:cs typeface="Trebuchet MS"/>
              </a:rPr>
              <a:t>NULL;</a:t>
            </a:r>
            <a:endParaRPr sz="2400" dirty="0">
              <a:latin typeface="Trebuchet MS"/>
              <a:cs typeface="Trebuchet MS"/>
            </a:endParaRPr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DD0A9A11-7A3C-C3CA-8384-496D423B1EE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02266" y="4811713"/>
            <a:ext cx="7934324" cy="40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29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23B38-830F-1FF5-BC77-34B2A878B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70572A29-8E45-0F77-9A1A-4E4BB6A88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493" y="554336"/>
            <a:ext cx="15257099" cy="2305050"/>
          </a:xfrm>
        </p:spPr>
        <p:txBody>
          <a:bodyPr/>
          <a:lstStyle/>
          <a:p>
            <a:endParaRPr lang="en-IN"/>
          </a:p>
        </p:txBody>
      </p:sp>
      <p:pic>
        <p:nvPicPr>
          <p:cNvPr id="21" name="Picture 20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ABDD4B7F-DF59-9778-8DBB-ADD7DA945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99673EE8-D335-0C71-9D93-4AEFDBFAC0B3}"/>
              </a:ext>
            </a:extLst>
          </p:cNvPr>
          <p:cNvSpPr/>
          <p:nvPr/>
        </p:nvSpPr>
        <p:spPr>
          <a:xfrm>
            <a:off x="684000" y="666749"/>
            <a:ext cx="16920000" cy="9000000"/>
          </a:xfrm>
          <a:custGeom>
            <a:avLst/>
            <a:gdLst/>
            <a:ahLst/>
            <a:cxnLst/>
            <a:rect l="l" t="t" r="r" b="b"/>
            <a:pathLst>
              <a:path w="16954500" h="8953500">
                <a:moveTo>
                  <a:pt x="16525874" y="8953499"/>
                </a:moveTo>
                <a:lnTo>
                  <a:pt x="428624" y="8953499"/>
                </a:lnTo>
                <a:lnTo>
                  <a:pt x="381921" y="8950984"/>
                </a:lnTo>
                <a:lnTo>
                  <a:pt x="336674" y="8943613"/>
                </a:lnTo>
                <a:lnTo>
                  <a:pt x="293146" y="8931647"/>
                </a:lnTo>
                <a:lnTo>
                  <a:pt x="251597" y="8915349"/>
                </a:lnTo>
                <a:lnTo>
                  <a:pt x="212289" y="8894979"/>
                </a:lnTo>
                <a:lnTo>
                  <a:pt x="175484" y="8870799"/>
                </a:lnTo>
                <a:lnTo>
                  <a:pt x="141443" y="8843071"/>
                </a:lnTo>
                <a:lnTo>
                  <a:pt x="110428" y="8812055"/>
                </a:lnTo>
                <a:lnTo>
                  <a:pt x="82699" y="8778014"/>
                </a:lnTo>
                <a:lnTo>
                  <a:pt x="58519" y="8741209"/>
                </a:lnTo>
                <a:lnTo>
                  <a:pt x="38149" y="8701901"/>
                </a:lnTo>
                <a:lnTo>
                  <a:pt x="21851" y="8660353"/>
                </a:lnTo>
                <a:lnTo>
                  <a:pt x="9886" y="8616824"/>
                </a:lnTo>
                <a:lnTo>
                  <a:pt x="2515" y="8571577"/>
                </a:lnTo>
                <a:lnTo>
                  <a:pt x="0" y="8524874"/>
                </a:lnTo>
                <a:lnTo>
                  <a:pt x="0" y="428624"/>
                </a:lnTo>
                <a:lnTo>
                  <a:pt x="2515" y="381921"/>
                </a:lnTo>
                <a:lnTo>
                  <a:pt x="9886" y="336674"/>
                </a:lnTo>
                <a:lnTo>
                  <a:pt x="21851" y="293146"/>
                </a:lnTo>
                <a:lnTo>
                  <a:pt x="38149" y="251597"/>
                </a:lnTo>
                <a:lnTo>
                  <a:pt x="58519" y="212289"/>
                </a:lnTo>
                <a:lnTo>
                  <a:pt x="82699" y="175484"/>
                </a:lnTo>
                <a:lnTo>
                  <a:pt x="110428" y="141443"/>
                </a:lnTo>
                <a:lnTo>
                  <a:pt x="141443" y="110428"/>
                </a:lnTo>
                <a:lnTo>
                  <a:pt x="175484" y="82699"/>
                </a:lnTo>
                <a:lnTo>
                  <a:pt x="212289" y="58519"/>
                </a:lnTo>
                <a:lnTo>
                  <a:pt x="251597" y="38149"/>
                </a:lnTo>
                <a:lnTo>
                  <a:pt x="293146" y="21851"/>
                </a:lnTo>
                <a:lnTo>
                  <a:pt x="336674" y="9886"/>
                </a:lnTo>
                <a:lnTo>
                  <a:pt x="381921" y="2515"/>
                </a:lnTo>
                <a:lnTo>
                  <a:pt x="428624" y="0"/>
                </a:lnTo>
                <a:lnTo>
                  <a:pt x="16525874" y="0"/>
                </a:lnTo>
                <a:lnTo>
                  <a:pt x="16572577" y="2515"/>
                </a:lnTo>
                <a:lnTo>
                  <a:pt x="16617824" y="9886"/>
                </a:lnTo>
                <a:lnTo>
                  <a:pt x="16661352" y="21851"/>
                </a:lnTo>
                <a:lnTo>
                  <a:pt x="16702901" y="38149"/>
                </a:lnTo>
                <a:lnTo>
                  <a:pt x="16742209" y="58519"/>
                </a:lnTo>
                <a:lnTo>
                  <a:pt x="16779014" y="82699"/>
                </a:lnTo>
                <a:lnTo>
                  <a:pt x="16813055" y="110428"/>
                </a:lnTo>
                <a:lnTo>
                  <a:pt x="16844070" y="141443"/>
                </a:lnTo>
                <a:lnTo>
                  <a:pt x="16871799" y="175484"/>
                </a:lnTo>
                <a:lnTo>
                  <a:pt x="16895979" y="212289"/>
                </a:lnTo>
                <a:lnTo>
                  <a:pt x="16916349" y="251597"/>
                </a:lnTo>
                <a:lnTo>
                  <a:pt x="16932647" y="293146"/>
                </a:lnTo>
                <a:lnTo>
                  <a:pt x="16944612" y="336674"/>
                </a:lnTo>
                <a:lnTo>
                  <a:pt x="16951983" y="381921"/>
                </a:lnTo>
                <a:lnTo>
                  <a:pt x="16954499" y="428624"/>
                </a:lnTo>
                <a:lnTo>
                  <a:pt x="16954499" y="8524874"/>
                </a:lnTo>
                <a:lnTo>
                  <a:pt x="16951983" y="8571577"/>
                </a:lnTo>
                <a:lnTo>
                  <a:pt x="16944612" y="8616824"/>
                </a:lnTo>
                <a:lnTo>
                  <a:pt x="16932647" y="8660353"/>
                </a:lnTo>
                <a:lnTo>
                  <a:pt x="16916349" y="8701901"/>
                </a:lnTo>
                <a:lnTo>
                  <a:pt x="16895979" y="8741209"/>
                </a:lnTo>
                <a:lnTo>
                  <a:pt x="16871799" y="8778014"/>
                </a:lnTo>
                <a:lnTo>
                  <a:pt x="16844070" y="8812055"/>
                </a:lnTo>
                <a:lnTo>
                  <a:pt x="16813055" y="8843071"/>
                </a:lnTo>
                <a:lnTo>
                  <a:pt x="16779014" y="8870799"/>
                </a:lnTo>
                <a:lnTo>
                  <a:pt x="16742209" y="8894979"/>
                </a:lnTo>
                <a:lnTo>
                  <a:pt x="16702901" y="8915349"/>
                </a:lnTo>
                <a:lnTo>
                  <a:pt x="16661352" y="8931647"/>
                </a:lnTo>
                <a:lnTo>
                  <a:pt x="16617824" y="8943613"/>
                </a:lnTo>
                <a:lnTo>
                  <a:pt x="16572577" y="8950984"/>
                </a:lnTo>
                <a:lnTo>
                  <a:pt x="16525874" y="895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1" name="object 12">
            <a:extLst>
              <a:ext uri="{FF2B5EF4-FFF2-40B4-BE49-F238E27FC236}">
                <a16:creationId xmlns:a16="http://schemas.microsoft.com/office/drawing/2014/main" id="{DEBB3519-09A9-737C-B110-85D5754B408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9953" y="7722196"/>
            <a:ext cx="2005025" cy="2250509"/>
          </a:xfrm>
          <a:prstGeom prst="rect">
            <a:avLst/>
          </a:prstGeom>
        </p:spPr>
      </p:pic>
      <p:sp>
        <p:nvSpPr>
          <p:cNvPr id="32" name="object 13">
            <a:extLst>
              <a:ext uri="{FF2B5EF4-FFF2-40B4-BE49-F238E27FC236}">
                <a16:creationId xmlns:a16="http://schemas.microsoft.com/office/drawing/2014/main" id="{76E8B4E2-33BB-E4F4-AB7B-1342A38861C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221200" y="9238564"/>
            <a:ext cx="3714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80"/>
              </a:lnSpc>
            </a:pPr>
            <a:r>
              <a:rPr lang="en-IN" dirty="0"/>
              <a:t>21</a:t>
            </a:r>
            <a:endParaRPr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10DA8976-84B5-5FEA-B5AA-EAEBEACC2692}"/>
              </a:ext>
            </a:extLst>
          </p:cNvPr>
          <p:cNvSpPr txBox="1"/>
          <p:nvPr/>
        </p:nvSpPr>
        <p:spPr>
          <a:xfrm>
            <a:off x="5454650" y="4975224"/>
            <a:ext cx="525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FFFBF2"/>
                </a:solidFill>
                <a:latin typeface="Trebuchet MS"/>
                <a:cs typeface="Trebuchet MS"/>
              </a:rPr>
              <a:t>sdd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57DEC37A-C115-72C1-FB9D-8E9CBC139F8A}"/>
              </a:ext>
            </a:extLst>
          </p:cNvPr>
          <p:cNvSpPr txBox="1">
            <a:spLocks/>
          </p:cNvSpPr>
          <p:nvPr/>
        </p:nvSpPr>
        <p:spPr>
          <a:xfrm>
            <a:off x="1787525" y="1511363"/>
            <a:ext cx="14816982" cy="125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4950" b="0" i="0">
                <a:solidFill>
                  <a:srgbClr val="D94E32"/>
                </a:solidFill>
                <a:latin typeface="Georgia"/>
                <a:ea typeface="+mj-ea"/>
                <a:cs typeface="Georgi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000" b="1" spc="-120" dirty="0"/>
              <a:t>Q7:</a:t>
            </a:r>
            <a:r>
              <a:rPr lang="en-US" sz="4000" b="1" spc="-254" dirty="0"/>
              <a:t> </a:t>
            </a:r>
            <a:r>
              <a:rPr lang="en-US" sz="4000" b="1" spc="-235" dirty="0"/>
              <a:t>Price</a:t>
            </a:r>
            <a:r>
              <a:rPr lang="en-US" sz="4000" b="1" spc="-254" dirty="0"/>
              <a:t> </a:t>
            </a:r>
            <a:r>
              <a:rPr lang="en-US" sz="4000" b="1" spc="-245" dirty="0"/>
              <a:t>differences</a:t>
            </a:r>
            <a:r>
              <a:rPr lang="en-US" sz="4000" b="1" spc="-250" dirty="0"/>
              <a:t> </a:t>
            </a:r>
            <a:r>
              <a:rPr lang="en-US" sz="4000" b="1" spc="-260" dirty="0"/>
              <a:t>between</a:t>
            </a:r>
            <a:r>
              <a:rPr lang="en-US" sz="4000" b="1" spc="-254" dirty="0"/>
              <a:t> </a:t>
            </a:r>
            <a:r>
              <a:rPr lang="en-US" sz="4000" b="1" spc="-235" dirty="0"/>
              <a:t>different</a:t>
            </a:r>
            <a:r>
              <a:rPr lang="en-US" sz="4000" b="1" spc="-254" dirty="0"/>
              <a:t> </a:t>
            </a:r>
            <a:r>
              <a:rPr lang="en-US" sz="4000" b="1" spc="-235" dirty="0"/>
              <a:t>sizes</a:t>
            </a:r>
            <a:r>
              <a:rPr lang="en-US" sz="4000" b="1" spc="-250" dirty="0"/>
              <a:t> </a:t>
            </a:r>
            <a:r>
              <a:rPr lang="en-US" sz="4000" b="1" spc="-180" dirty="0"/>
              <a:t>of</a:t>
            </a:r>
            <a:r>
              <a:rPr lang="en-US" sz="4000" b="1" spc="-254" dirty="0"/>
              <a:t> </a:t>
            </a:r>
            <a:r>
              <a:rPr lang="en-US" sz="4000" b="1" spc="-245" dirty="0"/>
              <a:t>the</a:t>
            </a:r>
            <a:r>
              <a:rPr lang="en-US" sz="4000" b="1" spc="-254" dirty="0"/>
              <a:t> </a:t>
            </a:r>
            <a:r>
              <a:rPr lang="en-US" sz="4000" b="1" spc="-305" dirty="0"/>
              <a:t>same</a:t>
            </a:r>
            <a:r>
              <a:rPr lang="en-US" sz="4000" b="1" spc="-250" dirty="0"/>
              <a:t> </a:t>
            </a:r>
            <a:r>
              <a:rPr lang="en-US" sz="4000" b="1" spc="-240" dirty="0"/>
              <a:t>pizza</a:t>
            </a:r>
            <a:r>
              <a:rPr lang="en-US" sz="4000" b="1" spc="-254" dirty="0"/>
              <a:t>  </a:t>
            </a:r>
          </a:p>
          <a:p>
            <a:pPr marL="12700">
              <a:spcBef>
                <a:spcPts val="100"/>
              </a:spcBef>
            </a:pPr>
            <a:r>
              <a:rPr lang="en-US" sz="4000" b="1" spc="-254" dirty="0"/>
              <a:t>          </a:t>
            </a:r>
            <a:r>
              <a:rPr lang="en-US" sz="4000" b="1" spc="-245" dirty="0"/>
              <a:t>(SELF</a:t>
            </a:r>
            <a:r>
              <a:rPr lang="en-US" sz="4000" b="1" spc="-250" dirty="0"/>
              <a:t> </a:t>
            </a:r>
            <a:r>
              <a:rPr lang="en-US" sz="4000" b="1" spc="-75" dirty="0"/>
              <a:t>JOIN).</a:t>
            </a:r>
            <a:endParaRPr lang="en-US" sz="4000" b="1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4B6FF744-C21C-76B8-AA37-8487927B454A}"/>
              </a:ext>
            </a:extLst>
          </p:cNvPr>
          <p:cNvSpPr txBox="1"/>
          <p:nvPr/>
        </p:nvSpPr>
        <p:spPr>
          <a:xfrm>
            <a:off x="2819400" y="3259193"/>
            <a:ext cx="6675120" cy="29591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  <a:tabLst>
                <a:tab pos="1324610" algn="l"/>
              </a:tabLst>
            </a:pPr>
            <a:r>
              <a:rPr sz="2400" spc="215" dirty="0">
                <a:latin typeface="Trebuchet MS"/>
                <a:cs typeface="Trebuchet MS"/>
              </a:rPr>
              <a:t>SELECT</a:t>
            </a:r>
            <a:r>
              <a:rPr sz="2400" dirty="0">
                <a:latin typeface="Trebuchet MS"/>
                <a:cs typeface="Trebuchet MS"/>
              </a:rPr>
              <a:t>	</a:t>
            </a:r>
            <a:r>
              <a:rPr sz="2400" spc="-50" dirty="0">
                <a:latin typeface="Trebuchet MS"/>
                <a:cs typeface="Trebuchet MS"/>
              </a:rPr>
              <a:t>p1.pizza_type_id,</a:t>
            </a:r>
            <a:r>
              <a:rPr sz="2400" spc="-114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p1.size</a:t>
            </a:r>
            <a:r>
              <a:rPr sz="2400" spc="-114" dirty="0">
                <a:latin typeface="Trebuchet MS"/>
                <a:cs typeface="Trebuchet MS"/>
              </a:rPr>
              <a:t> </a:t>
            </a:r>
            <a:r>
              <a:rPr sz="2400" spc="290" dirty="0">
                <a:latin typeface="Trebuchet MS"/>
                <a:cs typeface="Trebuchet MS"/>
              </a:rPr>
              <a:t>AS</a:t>
            </a:r>
            <a:r>
              <a:rPr sz="2400" spc="-110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from_size,</a:t>
            </a:r>
            <a:endParaRPr sz="2400" dirty="0">
              <a:latin typeface="Trebuchet MS"/>
              <a:cs typeface="Trebuchet MS"/>
            </a:endParaRPr>
          </a:p>
          <a:p>
            <a:pPr marL="508634" marR="203200" indent="1704339">
              <a:lnSpc>
                <a:spcPct val="114599"/>
              </a:lnSpc>
            </a:pPr>
            <a:r>
              <a:rPr sz="2400" spc="-20" dirty="0">
                <a:latin typeface="Trebuchet MS"/>
                <a:cs typeface="Trebuchet MS"/>
              </a:rPr>
              <a:t>p2.size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290" dirty="0">
                <a:latin typeface="Trebuchet MS"/>
                <a:cs typeface="Trebuchet MS"/>
              </a:rPr>
              <a:t>AS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to_size, </a:t>
            </a:r>
            <a:r>
              <a:rPr sz="2400" dirty="0">
                <a:latin typeface="Trebuchet MS"/>
                <a:cs typeface="Trebuchet MS"/>
              </a:rPr>
              <a:t>ABS(p1.price</a:t>
            </a:r>
            <a:r>
              <a:rPr sz="2400" spc="-5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-</a:t>
            </a:r>
            <a:r>
              <a:rPr sz="2400" spc="-4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p2.price)</a:t>
            </a:r>
            <a:r>
              <a:rPr sz="2400" spc="-50" dirty="0">
                <a:latin typeface="Trebuchet MS"/>
                <a:cs typeface="Trebuchet MS"/>
              </a:rPr>
              <a:t> </a:t>
            </a:r>
            <a:r>
              <a:rPr sz="2400" spc="290" dirty="0">
                <a:latin typeface="Trebuchet MS"/>
                <a:cs typeface="Trebuchet MS"/>
              </a:rPr>
              <a:t>AS</a:t>
            </a:r>
            <a:r>
              <a:rPr sz="2400" spc="-45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price_difference</a:t>
            </a:r>
            <a:endParaRPr sz="24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2400" spc="250" dirty="0">
                <a:latin typeface="Trebuchet MS"/>
                <a:cs typeface="Trebuchet MS"/>
              </a:rPr>
              <a:t>FROM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pizzas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p1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14" dirty="0">
                <a:latin typeface="Trebuchet MS"/>
                <a:cs typeface="Trebuchet MS"/>
              </a:rPr>
              <a:t>JOIN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pizzas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p2</a:t>
            </a:r>
            <a:endParaRPr sz="2400" dirty="0">
              <a:latin typeface="Trebuchet MS"/>
              <a:cs typeface="Trebuchet MS"/>
            </a:endParaRPr>
          </a:p>
          <a:p>
            <a:pPr marL="1387475" marR="466725" indent="-615950">
              <a:lnSpc>
                <a:spcPct val="114599"/>
              </a:lnSpc>
            </a:pPr>
            <a:r>
              <a:rPr sz="2400" spc="225" dirty="0">
                <a:latin typeface="Trebuchet MS"/>
                <a:cs typeface="Trebuchet MS"/>
              </a:rPr>
              <a:t>ON</a:t>
            </a:r>
            <a:r>
              <a:rPr sz="2400" spc="-120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p1.pizza_type_id</a:t>
            </a:r>
            <a:r>
              <a:rPr sz="2400" spc="-114" dirty="0">
                <a:latin typeface="Trebuchet MS"/>
                <a:cs typeface="Trebuchet MS"/>
              </a:rPr>
              <a:t> </a:t>
            </a:r>
            <a:r>
              <a:rPr sz="2400" spc="135" dirty="0">
                <a:latin typeface="Trebuchet MS"/>
                <a:cs typeface="Trebuchet MS"/>
              </a:rPr>
              <a:t>=</a:t>
            </a:r>
            <a:r>
              <a:rPr sz="2400" spc="-114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p2.pizza_type_id </a:t>
            </a:r>
            <a:r>
              <a:rPr sz="2400" spc="210" dirty="0">
                <a:latin typeface="Trebuchet MS"/>
                <a:cs typeface="Trebuchet MS"/>
              </a:rPr>
              <a:t>AND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-35" dirty="0">
                <a:latin typeface="Trebuchet MS"/>
                <a:cs typeface="Trebuchet MS"/>
              </a:rPr>
              <a:t>p1.pizza_id</a:t>
            </a:r>
            <a:r>
              <a:rPr sz="2400" spc="-120" dirty="0">
                <a:latin typeface="Trebuchet MS"/>
                <a:cs typeface="Trebuchet MS"/>
              </a:rPr>
              <a:t> </a:t>
            </a:r>
            <a:r>
              <a:rPr sz="2400" spc="135" dirty="0">
                <a:latin typeface="Trebuchet MS"/>
                <a:cs typeface="Trebuchet MS"/>
              </a:rPr>
              <a:t>&lt;</a:t>
            </a:r>
            <a:r>
              <a:rPr sz="2400" spc="-12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p2.pizza_id</a:t>
            </a:r>
            <a:endParaRPr sz="24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2400" spc="270" dirty="0">
                <a:latin typeface="Trebuchet MS"/>
                <a:cs typeface="Trebuchet MS"/>
              </a:rPr>
              <a:t>ORDER</a:t>
            </a:r>
            <a:r>
              <a:rPr sz="2400" spc="-105" dirty="0">
                <a:latin typeface="Trebuchet MS"/>
                <a:cs typeface="Trebuchet MS"/>
              </a:rPr>
              <a:t> </a:t>
            </a:r>
            <a:r>
              <a:rPr sz="2400" spc="155" dirty="0">
                <a:latin typeface="Trebuchet MS"/>
                <a:cs typeface="Trebuchet MS"/>
              </a:rPr>
              <a:t>BY</a:t>
            </a:r>
            <a:r>
              <a:rPr sz="2400" spc="-10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price_difference</a:t>
            </a:r>
            <a:r>
              <a:rPr sz="2400" spc="-105" dirty="0">
                <a:latin typeface="Trebuchet MS"/>
                <a:cs typeface="Trebuchet MS"/>
              </a:rPr>
              <a:t> </a:t>
            </a:r>
            <a:r>
              <a:rPr sz="2400" spc="190" dirty="0">
                <a:latin typeface="Trebuchet MS"/>
                <a:cs typeface="Trebuchet MS"/>
              </a:rPr>
              <a:t>DESC;</a:t>
            </a:r>
            <a:endParaRPr sz="2400" dirty="0">
              <a:latin typeface="Trebuchet MS"/>
              <a:cs typeface="Trebuchet MS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C7601448-81BB-6499-D1AE-C4A7B1462BF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49249" y="5143500"/>
            <a:ext cx="7286624" cy="374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12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77130-DA93-DDF0-493B-9DFE33977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8735E6BD-B2BE-5A74-4EF0-0F81E4777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493" y="554336"/>
            <a:ext cx="15257099" cy="2305050"/>
          </a:xfrm>
        </p:spPr>
        <p:txBody>
          <a:bodyPr/>
          <a:lstStyle/>
          <a:p>
            <a:endParaRPr lang="en-IN"/>
          </a:p>
        </p:txBody>
      </p:sp>
      <p:pic>
        <p:nvPicPr>
          <p:cNvPr id="21" name="Picture 20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8509EF61-860C-AC17-ED8D-9DD602E6E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9E183-8EB0-517E-4C1D-C1CD1D23F9DE}"/>
              </a:ext>
            </a:extLst>
          </p:cNvPr>
          <p:cNvSpPr txBox="1"/>
          <p:nvPr/>
        </p:nvSpPr>
        <p:spPr>
          <a:xfrm>
            <a:off x="8250115" y="462396"/>
            <a:ext cx="779461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0" spc="-1360" dirty="0">
                <a:solidFill>
                  <a:schemeClr val="accent6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lang="en-IN" sz="14000" spc="-1385" dirty="0">
                <a:solidFill>
                  <a:schemeClr val="accent6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han</a:t>
            </a:r>
            <a:r>
              <a:rPr lang="en-IN" sz="14000" spc="-795" dirty="0">
                <a:solidFill>
                  <a:schemeClr val="accent6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k</a:t>
            </a:r>
            <a:r>
              <a:rPr lang="en-IN" sz="14000" spc="-1365" dirty="0">
                <a:solidFill>
                  <a:schemeClr val="accent6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IN" sz="14000" spc="-2170" dirty="0">
                <a:solidFill>
                  <a:schemeClr val="accent6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Y</a:t>
            </a:r>
            <a:r>
              <a:rPr lang="en-IN" sz="14000" spc="-1345" dirty="0">
                <a:solidFill>
                  <a:schemeClr val="accent6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o</a:t>
            </a:r>
            <a:r>
              <a:rPr lang="en-IN" sz="14000" spc="-770" dirty="0">
                <a:solidFill>
                  <a:schemeClr val="accent6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u</a:t>
            </a:r>
            <a:endParaRPr lang="en-IN" sz="14000" dirty="0">
              <a:solidFill>
                <a:schemeClr val="accent6">
                  <a:lumMod val="40000"/>
                  <a:lumOff val="60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13" name="Picture 12" descr="A pizza with different toppings on a plate&#10;&#10;AI-generated content may be incorrect.">
            <a:extLst>
              <a:ext uri="{FF2B5EF4-FFF2-40B4-BE49-F238E27FC236}">
                <a16:creationId xmlns:a16="http://schemas.microsoft.com/office/drawing/2014/main" id="{8E62DDB3-859E-6AE1-B9F0-7C195EA59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9" b="99111" l="9778" r="96889">
                        <a14:foregroundMark x1="30222" y1="15556" x2="30222" y2="15556"/>
                        <a14:foregroundMark x1="29778" y1="15111" x2="50222" y2="5778"/>
                        <a14:foregroundMark x1="50222" y1="5778" x2="64444" y2="9778"/>
                        <a14:foregroundMark x1="32889" y1="12000" x2="17778" y2="32889"/>
                        <a14:foregroundMark x1="17778" y1="32889" x2="13333" y2="63111"/>
                        <a14:foregroundMark x1="13333" y1="63111" x2="25778" y2="85333"/>
                        <a14:foregroundMark x1="25778" y1="85333" x2="56444" y2="96000"/>
                        <a14:foregroundMark x1="56444" y1="96000" x2="93778" y2="84889"/>
                        <a14:foregroundMark x1="93778" y1="84889" x2="93778" y2="7111"/>
                        <a14:foregroundMark x1="93778" y1="7111" x2="63556" y2="6222"/>
                        <a14:foregroundMark x1="40000" y1="1333" x2="78667" y2="889"/>
                        <a14:foregroundMark x1="78667" y1="889" x2="92889" y2="3556"/>
                        <a14:foregroundMark x1="93778" y1="3556" x2="96444" y2="93778"/>
                        <a14:foregroundMark x1="96444" y1="93778" x2="96889" y2="94222"/>
                        <a14:foregroundMark x1="38222" y1="96000" x2="90222" y2="95556"/>
                        <a14:foregroundMark x1="90222" y1="95556" x2="91111" y2="93778"/>
                        <a14:foregroundMark x1="44000" y1="99111" x2="44000" y2="99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057400" y="0"/>
            <a:ext cx="10307515" cy="10307515"/>
          </a:xfrm>
          <a:prstGeom prst="rect">
            <a:avLst/>
          </a:prstGeom>
        </p:spPr>
      </p:pic>
      <p:pic>
        <p:nvPicPr>
          <p:cNvPr id="15" name="Picture 14" descr="A pizza with pepperoni and olives&#10;&#10;AI-generated content may be incorrect.">
            <a:extLst>
              <a:ext uri="{FF2B5EF4-FFF2-40B4-BE49-F238E27FC236}">
                <a16:creationId xmlns:a16="http://schemas.microsoft.com/office/drawing/2014/main" id="{98664B2A-2940-915F-A70C-A7115E1D9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99556" l="9778" r="97778">
                        <a14:foregroundMark x1="76000" y1="26667" x2="93778" y2="35556"/>
                        <a14:foregroundMark x1="74222" y1="26222" x2="74222" y2="26222"/>
                        <a14:foregroundMark x1="71556" y1="26222" x2="71556" y2="26222"/>
                        <a14:foregroundMark x1="71111" y1="25333" x2="71111" y2="25333"/>
                        <a14:foregroundMark x1="71111" y1="24889" x2="71111" y2="24889"/>
                        <a14:foregroundMark x1="76889" y1="24000" x2="76889" y2="24000"/>
                        <a14:foregroundMark x1="74222" y1="24444" x2="74222" y2="24444"/>
                        <a14:foregroundMark x1="98222" y1="25333" x2="98222" y2="25333"/>
                        <a14:foregroundMark x1="98222" y1="32000" x2="98222" y2="33778"/>
                        <a14:foregroundMark x1="81333" y1="90222" x2="81333" y2="90222"/>
                        <a14:foregroundMark x1="91556" y1="95111" x2="91556" y2="95111"/>
                        <a14:foregroundMark x1="96889" y1="99556" x2="96889" y2="99556"/>
                        <a14:foregroundMark x1="95111" y1="99111" x2="95111" y2="99111"/>
                        <a14:foregroundMark x1="43111" y1="78667" x2="43111" y2="78667"/>
                        <a14:foregroundMark x1="43111" y1="78222" x2="43111" y2="78222"/>
                        <a14:backgroundMark x1="53333" y1="96444" x2="53333" y2="96444"/>
                        <a14:backgroundMark x1="62667" y1="99111" x2="62667" y2="99111"/>
                        <a14:backgroundMark x1="64444" y1="99111" x2="64444" y2="99111"/>
                        <a14:backgroundMark x1="28000" y1="36000" x2="28000" y2="36000"/>
                        <a14:backgroundMark x1="24444" y1="41778" x2="48444" y2="28889"/>
                        <a14:backgroundMark x1="48444" y1="28889" x2="23111" y2="32000"/>
                        <a14:backgroundMark x1="39111" y1="44444" x2="39111" y2="44444"/>
                        <a14:backgroundMark x1="40444" y1="44000" x2="40444" y2="44000"/>
                        <a14:backgroundMark x1="42667" y1="40889" x2="42667" y2="40889"/>
                        <a14:backgroundMark x1="65333" y1="99111" x2="65333" y2="99111"/>
                        <a14:backgroundMark x1="67111" y1="99111" x2="67111" y2="99111"/>
                        <a14:backgroundMark x1="69778" y1="99111" x2="69778" y2="99111"/>
                        <a14:backgroundMark x1="47556" y1="85333" x2="47556" y2="85333"/>
                        <a14:backgroundMark x1="44000" y1="81778" x2="44000" y2="81778"/>
                        <a14:backgroundMark x1="43111" y1="80000" x2="43111" y2="80000"/>
                        <a14:backgroundMark x1="58667" y1="92000" x2="58667" y2="92000"/>
                        <a14:backgroundMark x1="72444" y1="98667" x2="72444" y2="98667"/>
                        <a14:backgroundMark x1="68000" y1="96000" x2="68000" y2="96000"/>
                        <a14:backgroundMark x1="52889" y1="90222" x2="52889" y2="90222"/>
                        <a14:backgroundMark x1="56444" y1="89778" x2="56444" y2="89778"/>
                        <a14:backgroundMark x1="44000" y1="82222" x2="44000" y2="82222"/>
                        <a14:backgroundMark x1="41778" y1="80444" x2="52000" y2="89778"/>
                        <a14:backgroundMark x1="42222" y1="78222" x2="42222" y2="78222"/>
                        <a14:backgroundMark x1="42667" y1="79111" x2="42667" y2="79111"/>
                        <a14:backgroundMark x1="62222" y1="92889" x2="62222" y2="92889"/>
                        <a14:backgroundMark x1="62667" y1="94667" x2="62667" y2="94667"/>
                        <a14:backgroundMark x1="68000" y1="95556" x2="68000" y2="95556"/>
                        <a14:backgroundMark x1="72000" y1="96889" x2="53778" y2="9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516" y="2309447"/>
            <a:ext cx="7962899" cy="79628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E3870B5-E889-86D4-E35C-557AD047E76D}"/>
              </a:ext>
            </a:extLst>
          </p:cNvPr>
          <p:cNvSpPr txBox="1"/>
          <p:nvPr/>
        </p:nvSpPr>
        <p:spPr>
          <a:xfrm>
            <a:off x="6308481" y="9294788"/>
            <a:ext cx="7962899" cy="656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4435"/>
              </a:lnSpc>
            </a:pPr>
            <a:r>
              <a:rPr lang="en-US" sz="4200" spc="-55" dirty="0">
                <a:solidFill>
                  <a:schemeClr val="accent6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For</a:t>
            </a:r>
            <a:r>
              <a:rPr lang="en-US" sz="4200" spc="-305" dirty="0">
                <a:solidFill>
                  <a:schemeClr val="accent6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4200" spc="-114" dirty="0">
                <a:solidFill>
                  <a:schemeClr val="accent6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your</a:t>
            </a:r>
            <a:r>
              <a:rPr lang="en-US" sz="4200" spc="-300" dirty="0">
                <a:solidFill>
                  <a:schemeClr val="accent6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4200" spc="-220" dirty="0">
                <a:solidFill>
                  <a:schemeClr val="accent6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attention</a:t>
            </a:r>
            <a:r>
              <a:rPr lang="en-US" sz="4200" spc="-305" dirty="0">
                <a:solidFill>
                  <a:schemeClr val="accent6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4200" dirty="0">
                <a:solidFill>
                  <a:schemeClr val="accent6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and</a:t>
            </a:r>
            <a:r>
              <a:rPr lang="en-US" sz="4200" spc="-300" dirty="0">
                <a:solidFill>
                  <a:schemeClr val="accent6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4200" spc="-155" dirty="0">
                <a:solidFill>
                  <a:schemeClr val="accent6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interest</a:t>
            </a:r>
            <a:endParaRPr lang="en-US" sz="4200" dirty="0">
              <a:solidFill>
                <a:schemeClr val="accent6">
                  <a:lumMod val="40000"/>
                  <a:lumOff val="60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41489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7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11934-BC84-82D4-4938-E0E34C5FE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D17560D0-458B-913F-DAC6-3680F6A7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493" y="554336"/>
            <a:ext cx="15257099" cy="2305050"/>
          </a:xfrm>
        </p:spPr>
        <p:txBody>
          <a:bodyPr/>
          <a:lstStyle/>
          <a:p>
            <a:endParaRPr lang="en-IN"/>
          </a:p>
        </p:txBody>
      </p:sp>
      <p:pic>
        <p:nvPicPr>
          <p:cNvPr id="21" name="Picture 20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BB315177-3FC8-FEDC-F91B-23F9DD2D1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125F97-42D9-C751-9014-F410F48528EA}"/>
              </a:ext>
            </a:extLst>
          </p:cNvPr>
          <p:cNvSpPr txBox="1"/>
          <p:nvPr/>
        </p:nvSpPr>
        <p:spPr>
          <a:xfrm>
            <a:off x="5246693" y="3203039"/>
            <a:ext cx="779461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0" spc="-1360" dirty="0">
                <a:solidFill>
                  <a:schemeClr val="accent6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lang="en-IN" sz="14000" spc="-1385" dirty="0">
                <a:solidFill>
                  <a:schemeClr val="accent6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han</a:t>
            </a:r>
            <a:r>
              <a:rPr lang="en-IN" sz="14000" spc="-795" dirty="0">
                <a:solidFill>
                  <a:schemeClr val="accent6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k</a:t>
            </a:r>
            <a:r>
              <a:rPr lang="en-IN" sz="14000" spc="-1365" dirty="0">
                <a:solidFill>
                  <a:schemeClr val="accent6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IN" sz="14000" spc="-2170" dirty="0">
                <a:solidFill>
                  <a:schemeClr val="accent6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Y</a:t>
            </a:r>
            <a:r>
              <a:rPr lang="en-IN" sz="14000" spc="-1345" dirty="0">
                <a:solidFill>
                  <a:schemeClr val="accent6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o</a:t>
            </a:r>
            <a:r>
              <a:rPr lang="en-IN" sz="14000" spc="-770" dirty="0">
                <a:solidFill>
                  <a:schemeClr val="accent6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u</a:t>
            </a:r>
            <a:endParaRPr lang="en-IN" sz="14000" dirty="0">
              <a:solidFill>
                <a:schemeClr val="accent6">
                  <a:lumMod val="40000"/>
                  <a:lumOff val="60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13" name="Picture 12" descr="A pizza with different toppings on a plate&#10;&#10;AI-generated content may be incorrect.">
            <a:extLst>
              <a:ext uri="{FF2B5EF4-FFF2-40B4-BE49-F238E27FC236}">
                <a16:creationId xmlns:a16="http://schemas.microsoft.com/office/drawing/2014/main" id="{C7B37F9B-027A-8E92-F3CB-F5E02DC9A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9" b="99111" l="9778" r="96889">
                        <a14:foregroundMark x1="30222" y1="15556" x2="30222" y2="15556"/>
                        <a14:foregroundMark x1="29778" y1="15111" x2="50222" y2="5778"/>
                        <a14:foregroundMark x1="50222" y1="5778" x2="64444" y2="9778"/>
                        <a14:foregroundMark x1="32889" y1="12000" x2="17778" y2="32889"/>
                        <a14:foregroundMark x1="17778" y1="32889" x2="13333" y2="63111"/>
                        <a14:foregroundMark x1="13333" y1="63111" x2="25778" y2="85333"/>
                        <a14:foregroundMark x1="25778" y1="85333" x2="56444" y2="96000"/>
                        <a14:foregroundMark x1="56444" y1="96000" x2="93778" y2="84889"/>
                        <a14:foregroundMark x1="93778" y1="84889" x2="93778" y2="7111"/>
                        <a14:foregroundMark x1="93778" y1="7111" x2="63556" y2="6222"/>
                        <a14:foregroundMark x1="40000" y1="1333" x2="78667" y2="889"/>
                        <a14:foregroundMark x1="78667" y1="889" x2="92889" y2="3556"/>
                        <a14:foregroundMark x1="93778" y1="3556" x2="96444" y2="93778"/>
                        <a14:foregroundMark x1="96444" y1="93778" x2="96889" y2="94222"/>
                        <a14:foregroundMark x1="38222" y1="96000" x2="90222" y2="95556"/>
                        <a14:foregroundMark x1="90222" y1="95556" x2="91111" y2="93778"/>
                        <a14:foregroundMark x1="44000" y1="99111" x2="44000" y2="99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936261" y="0"/>
            <a:ext cx="10307515" cy="10307515"/>
          </a:xfrm>
          <a:prstGeom prst="rect">
            <a:avLst/>
          </a:prstGeom>
        </p:spPr>
      </p:pic>
      <p:pic>
        <p:nvPicPr>
          <p:cNvPr id="15" name="Picture 14" descr="A pizza with pepperoni and olives&#10;&#10;AI-generated content may be incorrect.">
            <a:extLst>
              <a:ext uri="{FF2B5EF4-FFF2-40B4-BE49-F238E27FC236}">
                <a16:creationId xmlns:a16="http://schemas.microsoft.com/office/drawing/2014/main" id="{7B40EC76-885E-65B8-E575-DBABE5083B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99556" l="9778" r="97778">
                        <a14:foregroundMark x1="76000" y1="26667" x2="93778" y2="35556"/>
                        <a14:foregroundMark x1="74222" y1="26222" x2="74222" y2="26222"/>
                        <a14:foregroundMark x1="71556" y1="26222" x2="71556" y2="26222"/>
                        <a14:foregroundMark x1="71111" y1="25333" x2="71111" y2="25333"/>
                        <a14:foregroundMark x1="71111" y1="24889" x2="71111" y2="24889"/>
                        <a14:foregroundMark x1="76889" y1="24000" x2="76889" y2="24000"/>
                        <a14:foregroundMark x1="74222" y1="24444" x2="74222" y2="24444"/>
                        <a14:foregroundMark x1="98222" y1="25333" x2="98222" y2="25333"/>
                        <a14:foregroundMark x1="98222" y1="32000" x2="98222" y2="33778"/>
                        <a14:foregroundMark x1="81333" y1="90222" x2="81333" y2="90222"/>
                        <a14:foregroundMark x1="91556" y1="95111" x2="91556" y2="95111"/>
                        <a14:foregroundMark x1="96889" y1="99556" x2="96889" y2="99556"/>
                        <a14:foregroundMark x1="95111" y1="99111" x2="95111" y2="99111"/>
                        <a14:foregroundMark x1="43111" y1="78667" x2="43111" y2="78667"/>
                        <a14:foregroundMark x1="43111" y1="78222" x2="43111" y2="78222"/>
                        <a14:backgroundMark x1="53333" y1="96444" x2="53333" y2="96444"/>
                        <a14:backgroundMark x1="62667" y1="99111" x2="62667" y2="99111"/>
                        <a14:backgroundMark x1="64444" y1="99111" x2="64444" y2="99111"/>
                        <a14:backgroundMark x1="28000" y1="36000" x2="28000" y2="36000"/>
                        <a14:backgroundMark x1="24444" y1="41778" x2="48444" y2="28889"/>
                        <a14:backgroundMark x1="48444" y1="28889" x2="23111" y2="32000"/>
                        <a14:backgroundMark x1="39111" y1="44444" x2="39111" y2="44444"/>
                        <a14:backgroundMark x1="40444" y1="44000" x2="40444" y2="44000"/>
                        <a14:backgroundMark x1="42667" y1="40889" x2="42667" y2="40889"/>
                        <a14:backgroundMark x1="65333" y1="99111" x2="65333" y2="99111"/>
                        <a14:backgroundMark x1="67111" y1="99111" x2="67111" y2="99111"/>
                        <a14:backgroundMark x1="69778" y1="99111" x2="69778" y2="99111"/>
                        <a14:backgroundMark x1="47556" y1="85333" x2="47556" y2="85333"/>
                        <a14:backgroundMark x1="44000" y1="81778" x2="44000" y2="81778"/>
                        <a14:backgroundMark x1="43111" y1="80000" x2="43111" y2="80000"/>
                        <a14:backgroundMark x1="58667" y1="92000" x2="58667" y2="92000"/>
                        <a14:backgroundMark x1="72444" y1="98667" x2="72444" y2="98667"/>
                        <a14:backgroundMark x1="68000" y1="96000" x2="68000" y2="96000"/>
                        <a14:backgroundMark x1="52889" y1="90222" x2="52889" y2="90222"/>
                        <a14:backgroundMark x1="56444" y1="89778" x2="56444" y2="89778"/>
                        <a14:backgroundMark x1="44000" y1="82222" x2="44000" y2="82222"/>
                        <a14:backgroundMark x1="41778" y1="80444" x2="52000" y2="89778"/>
                        <a14:backgroundMark x1="42222" y1="78222" x2="42222" y2="78222"/>
                        <a14:backgroundMark x1="42667" y1="79111" x2="42667" y2="79111"/>
                        <a14:backgroundMark x1="62222" y1="92889" x2="62222" y2="92889"/>
                        <a14:backgroundMark x1="62667" y1="94667" x2="62667" y2="94667"/>
                        <a14:backgroundMark x1="68000" y1="95556" x2="68000" y2="95556"/>
                        <a14:backgroundMark x1="72000" y1="96889" x2="53778" y2="9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8801100"/>
            <a:ext cx="7962899" cy="79628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0BF2D85-BD04-8FF1-0B8D-1DEC8405A124}"/>
              </a:ext>
            </a:extLst>
          </p:cNvPr>
          <p:cNvSpPr txBox="1"/>
          <p:nvPr/>
        </p:nvSpPr>
        <p:spPr>
          <a:xfrm>
            <a:off x="5348177" y="5173653"/>
            <a:ext cx="7962899" cy="656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4435"/>
              </a:lnSpc>
            </a:pPr>
            <a:r>
              <a:rPr lang="en-US" sz="4200" spc="-55" dirty="0">
                <a:solidFill>
                  <a:schemeClr val="accent6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For</a:t>
            </a:r>
            <a:r>
              <a:rPr lang="en-US" sz="4200" spc="-305" dirty="0">
                <a:solidFill>
                  <a:schemeClr val="accent6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4200" spc="-114" dirty="0">
                <a:solidFill>
                  <a:schemeClr val="accent6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your</a:t>
            </a:r>
            <a:r>
              <a:rPr lang="en-US" sz="4200" spc="-300" dirty="0">
                <a:solidFill>
                  <a:schemeClr val="accent6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4200" spc="-220" dirty="0">
                <a:solidFill>
                  <a:schemeClr val="accent6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attention</a:t>
            </a:r>
            <a:r>
              <a:rPr lang="en-US" sz="4200" spc="-305" dirty="0">
                <a:solidFill>
                  <a:schemeClr val="accent6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4200" dirty="0">
                <a:solidFill>
                  <a:schemeClr val="accent6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and</a:t>
            </a:r>
            <a:r>
              <a:rPr lang="en-US" sz="4200" spc="-300" dirty="0">
                <a:solidFill>
                  <a:schemeClr val="accent6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4200" spc="-155" dirty="0">
                <a:solidFill>
                  <a:schemeClr val="accent6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interest</a:t>
            </a:r>
            <a:endParaRPr lang="en-US" sz="4200" dirty="0">
              <a:solidFill>
                <a:schemeClr val="accent6">
                  <a:lumMod val="40000"/>
                  <a:lumOff val="60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37436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427B3-264A-CEE1-1411-E3CB0F808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40B21E27-ED08-11D3-2B34-71F1663F5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0" name="Picture 19" descr="A pizza with mushrooms and basil on a wooden board&#10;&#10;AI-generated content may be incorrect.">
            <a:extLst>
              <a:ext uri="{FF2B5EF4-FFF2-40B4-BE49-F238E27FC236}">
                <a16:creationId xmlns:a16="http://schemas.microsoft.com/office/drawing/2014/main" id="{B1E3F16A-BA4F-764C-C0E3-6DE8553A0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91" b="98402" l="10000" r="90000">
                        <a14:foregroundMark x1="47200" y1="9191" x2="47200" y2="9191"/>
                        <a14:foregroundMark x1="47200" y1="9191" x2="53200" y2="9191"/>
                        <a14:foregroundMark x1="49600" y1="92907" x2="49600" y2="92907"/>
                        <a14:foregroundMark x1="47667" y1="92907" x2="47667" y2="92907"/>
                        <a14:foregroundMark x1="48933" y1="98402" x2="48933" y2="98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400" y="-6362700"/>
            <a:ext cx="7799717" cy="52050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886C28-08D5-8E62-1994-E4D492757807}"/>
              </a:ext>
            </a:extLst>
          </p:cNvPr>
          <p:cNvSpPr txBox="1"/>
          <p:nvPr/>
        </p:nvSpPr>
        <p:spPr>
          <a:xfrm>
            <a:off x="-9271531" y="-4982761"/>
            <a:ext cx="995553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200" b="0" i="0" u="none" strike="noStrike" dirty="0">
                <a:solidFill>
                  <a:srgbClr val="FFFFFF"/>
                </a:solidFill>
                <a:effectLst/>
                <a:latin typeface="Cooper Black" panose="0208090404030B020404" pitchFamily="18" charset="0"/>
              </a:rPr>
              <a:t>The Great </a:t>
            </a:r>
          </a:p>
          <a:p>
            <a:r>
              <a:rPr lang="en-US" sz="9200" b="0" i="0" u="none" strike="noStrike" dirty="0">
                <a:solidFill>
                  <a:srgbClr val="FFFFFF"/>
                </a:solidFill>
                <a:effectLst/>
                <a:latin typeface="Cooper Black" panose="0208090404030B020404" pitchFamily="18" charset="0"/>
              </a:rPr>
              <a:t>Pizza Analytics </a:t>
            </a:r>
          </a:p>
          <a:p>
            <a:r>
              <a:rPr lang="en-US" sz="9200" b="0" i="0" u="none" strike="noStrike" dirty="0">
                <a:solidFill>
                  <a:srgbClr val="FFFFFF"/>
                </a:solidFill>
                <a:effectLst/>
                <a:latin typeface="Cooper Black" panose="0208090404030B020404" pitchFamily="18" charset="0"/>
              </a:rPr>
              <a:t>Challenge​</a:t>
            </a:r>
            <a:r>
              <a:rPr lang="en-US" sz="9200" b="0" i="0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​</a:t>
            </a:r>
            <a:endParaRPr lang="en-IN" sz="9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E237D-5C40-65C8-2F87-BF2C1FB66660}"/>
              </a:ext>
            </a:extLst>
          </p:cNvPr>
          <p:cNvSpPr txBox="1"/>
          <p:nvPr/>
        </p:nvSpPr>
        <p:spPr>
          <a:xfrm>
            <a:off x="-9271531" y="11491421"/>
            <a:ext cx="58256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</a:rPr>
              <a:t>SQL-Based Data </a:t>
            </a:r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</a:rPr>
              <a:t>Analysis</a:t>
            </a:r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</a:rPr>
              <a:t> Mini </a:t>
            </a:r>
          </a:p>
          <a:p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</a:rPr>
              <a:t>Project By Asha Maddi​</a:t>
            </a:r>
            <a:endParaRPr lang="en-IN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9675E62-EC77-4CCE-81DE-5B1D437E0F7C}"/>
              </a:ext>
            </a:extLst>
          </p:cNvPr>
          <p:cNvSpPr/>
          <p:nvPr/>
        </p:nvSpPr>
        <p:spPr>
          <a:xfrm>
            <a:off x="684000" y="666749"/>
            <a:ext cx="16920000" cy="9000000"/>
          </a:xfrm>
          <a:custGeom>
            <a:avLst/>
            <a:gdLst/>
            <a:ahLst/>
            <a:cxnLst/>
            <a:rect l="l" t="t" r="r" b="b"/>
            <a:pathLst>
              <a:path w="16954500" h="8953500">
                <a:moveTo>
                  <a:pt x="16525874" y="8953499"/>
                </a:moveTo>
                <a:lnTo>
                  <a:pt x="428624" y="8953499"/>
                </a:lnTo>
                <a:lnTo>
                  <a:pt x="381921" y="8950984"/>
                </a:lnTo>
                <a:lnTo>
                  <a:pt x="336674" y="8943613"/>
                </a:lnTo>
                <a:lnTo>
                  <a:pt x="293146" y="8931647"/>
                </a:lnTo>
                <a:lnTo>
                  <a:pt x="251597" y="8915349"/>
                </a:lnTo>
                <a:lnTo>
                  <a:pt x="212289" y="8894979"/>
                </a:lnTo>
                <a:lnTo>
                  <a:pt x="175484" y="8870799"/>
                </a:lnTo>
                <a:lnTo>
                  <a:pt x="141443" y="8843071"/>
                </a:lnTo>
                <a:lnTo>
                  <a:pt x="110428" y="8812055"/>
                </a:lnTo>
                <a:lnTo>
                  <a:pt x="82699" y="8778014"/>
                </a:lnTo>
                <a:lnTo>
                  <a:pt x="58519" y="8741209"/>
                </a:lnTo>
                <a:lnTo>
                  <a:pt x="38149" y="8701901"/>
                </a:lnTo>
                <a:lnTo>
                  <a:pt x="21851" y="8660353"/>
                </a:lnTo>
                <a:lnTo>
                  <a:pt x="9886" y="8616824"/>
                </a:lnTo>
                <a:lnTo>
                  <a:pt x="2515" y="8571577"/>
                </a:lnTo>
                <a:lnTo>
                  <a:pt x="0" y="8524874"/>
                </a:lnTo>
                <a:lnTo>
                  <a:pt x="0" y="428624"/>
                </a:lnTo>
                <a:lnTo>
                  <a:pt x="2515" y="381921"/>
                </a:lnTo>
                <a:lnTo>
                  <a:pt x="9886" y="336674"/>
                </a:lnTo>
                <a:lnTo>
                  <a:pt x="21851" y="293146"/>
                </a:lnTo>
                <a:lnTo>
                  <a:pt x="38149" y="251597"/>
                </a:lnTo>
                <a:lnTo>
                  <a:pt x="58519" y="212289"/>
                </a:lnTo>
                <a:lnTo>
                  <a:pt x="82699" y="175484"/>
                </a:lnTo>
                <a:lnTo>
                  <a:pt x="110428" y="141443"/>
                </a:lnTo>
                <a:lnTo>
                  <a:pt x="141443" y="110428"/>
                </a:lnTo>
                <a:lnTo>
                  <a:pt x="175484" y="82699"/>
                </a:lnTo>
                <a:lnTo>
                  <a:pt x="212289" y="58519"/>
                </a:lnTo>
                <a:lnTo>
                  <a:pt x="251597" y="38149"/>
                </a:lnTo>
                <a:lnTo>
                  <a:pt x="293146" y="21851"/>
                </a:lnTo>
                <a:lnTo>
                  <a:pt x="336674" y="9886"/>
                </a:lnTo>
                <a:lnTo>
                  <a:pt x="381921" y="2515"/>
                </a:lnTo>
                <a:lnTo>
                  <a:pt x="428624" y="0"/>
                </a:lnTo>
                <a:lnTo>
                  <a:pt x="16525874" y="0"/>
                </a:lnTo>
                <a:lnTo>
                  <a:pt x="16572577" y="2515"/>
                </a:lnTo>
                <a:lnTo>
                  <a:pt x="16617824" y="9886"/>
                </a:lnTo>
                <a:lnTo>
                  <a:pt x="16661352" y="21851"/>
                </a:lnTo>
                <a:lnTo>
                  <a:pt x="16702901" y="38149"/>
                </a:lnTo>
                <a:lnTo>
                  <a:pt x="16742209" y="58519"/>
                </a:lnTo>
                <a:lnTo>
                  <a:pt x="16779014" y="82699"/>
                </a:lnTo>
                <a:lnTo>
                  <a:pt x="16813055" y="110428"/>
                </a:lnTo>
                <a:lnTo>
                  <a:pt x="16844070" y="141443"/>
                </a:lnTo>
                <a:lnTo>
                  <a:pt x="16871799" y="175484"/>
                </a:lnTo>
                <a:lnTo>
                  <a:pt x="16895979" y="212289"/>
                </a:lnTo>
                <a:lnTo>
                  <a:pt x="16916349" y="251597"/>
                </a:lnTo>
                <a:lnTo>
                  <a:pt x="16932647" y="293146"/>
                </a:lnTo>
                <a:lnTo>
                  <a:pt x="16944612" y="336674"/>
                </a:lnTo>
                <a:lnTo>
                  <a:pt x="16951983" y="381921"/>
                </a:lnTo>
                <a:lnTo>
                  <a:pt x="16954499" y="428624"/>
                </a:lnTo>
                <a:lnTo>
                  <a:pt x="16954499" y="8524874"/>
                </a:lnTo>
                <a:lnTo>
                  <a:pt x="16951983" y="8571577"/>
                </a:lnTo>
                <a:lnTo>
                  <a:pt x="16944612" y="8616824"/>
                </a:lnTo>
                <a:lnTo>
                  <a:pt x="16932647" y="8660353"/>
                </a:lnTo>
                <a:lnTo>
                  <a:pt x="16916349" y="8701901"/>
                </a:lnTo>
                <a:lnTo>
                  <a:pt x="16895979" y="8741209"/>
                </a:lnTo>
                <a:lnTo>
                  <a:pt x="16871799" y="8778014"/>
                </a:lnTo>
                <a:lnTo>
                  <a:pt x="16844070" y="8812055"/>
                </a:lnTo>
                <a:lnTo>
                  <a:pt x="16813055" y="8843071"/>
                </a:lnTo>
                <a:lnTo>
                  <a:pt x="16779014" y="8870799"/>
                </a:lnTo>
                <a:lnTo>
                  <a:pt x="16742209" y="8894979"/>
                </a:lnTo>
                <a:lnTo>
                  <a:pt x="16702901" y="8915349"/>
                </a:lnTo>
                <a:lnTo>
                  <a:pt x="16661352" y="8931647"/>
                </a:lnTo>
                <a:lnTo>
                  <a:pt x="16617824" y="8943613"/>
                </a:lnTo>
                <a:lnTo>
                  <a:pt x="16572577" y="8950984"/>
                </a:lnTo>
                <a:lnTo>
                  <a:pt x="16525874" y="895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5" name="Picture 14" descr="A pizza with basil leaves on top&#10;&#10;AI-generated content may be incorrect.">
            <a:extLst>
              <a:ext uri="{FF2B5EF4-FFF2-40B4-BE49-F238E27FC236}">
                <a16:creationId xmlns:a16="http://schemas.microsoft.com/office/drawing/2014/main" id="{D4F9D885-2FDD-3C57-6C95-B1B1FA272C1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32" y="666749"/>
            <a:ext cx="16985968" cy="91124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527CC23D-9C4F-4052-9BE9-0D317146E2A2}"/>
              </a:ext>
            </a:extLst>
          </p:cNvPr>
          <p:cNvSpPr txBox="1">
            <a:spLocks/>
          </p:cNvSpPr>
          <p:nvPr/>
        </p:nvSpPr>
        <p:spPr>
          <a:xfrm>
            <a:off x="1716823" y="554336"/>
            <a:ext cx="15257099" cy="2305050"/>
          </a:xfrm>
          <a:prstGeom prst="rect">
            <a:avLst/>
          </a:prstGeom>
        </p:spPr>
        <p:txBody>
          <a:bodyPr vert="horz" wrap="square" lIns="0" tIns="941151" rIns="0" bIns="0" rtlCol="0">
            <a:spAutoFit/>
          </a:bodyPr>
          <a:lstStyle>
            <a:lvl1pPr>
              <a:defRPr sz="14950" b="0" i="0">
                <a:solidFill>
                  <a:srgbClr val="D94E32"/>
                </a:solidFill>
                <a:latin typeface="Georgia"/>
                <a:ea typeface="+mj-ea"/>
                <a:cs typeface="Georgia"/>
              </a:defRPr>
            </a:lvl1pPr>
          </a:lstStyle>
          <a:p>
            <a:pPr marL="83185">
              <a:spcBef>
                <a:spcPts val="100"/>
              </a:spcBef>
            </a:pPr>
            <a:r>
              <a:rPr lang="en-IN" sz="8000" spc="-640" dirty="0"/>
              <a:t>Agenda</a:t>
            </a:r>
            <a:endParaRPr lang="en-IN" sz="8000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4BE63A4-D411-9D0F-6407-100DFF3D5701}"/>
              </a:ext>
            </a:extLst>
          </p:cNvPr>
          <p:cNvSpPr txBox="1"/>
          <p:nvPr/>
        </p:nvSpPr>
        <p:spPr>
          <a:xfrm>
            <a:off x="1787524" y="3213216"/>
            <a:ext cx="628967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0" dirty="0">
                <a:solidFill>
                  <a:srgbClr val="D94E32"/>
                </a:solidFill>
                <a:latin typeface="Arial Black"/>
                <a:cs typeface="Arial Black"/>
              </a:rPr>
              <a:t>Overview</a:t>
            </a:r>
            <a:r>
              <a:rPr sz="2800" spc="-210" dirty="0">
                <a:solidFill>
                  <a:srgbClr val="D94E32"/>
                </a:solidFill>
                <a:latin typeface="Arial Black"/>
                <a:cs typeface="Arial Black"/>
              </a:rPr>
              <a:t> </a:t>
            </a:r>
            <a:r>
              <a:rPr sz="2800" spc="-170" dirty="0">
                <a:solidFill>
                  <a:srgbClr val="D94E32"/>
                </a:solidFill>
                <a:latin typeface="Arial Black"/>
                <a:cs typeface="Arial Black"/>
              </a:rPr>
              <a:t>of</a:t>
            </a:r>
            <a:r>
              <a:rPr sz="2800" spc="-210" dirty="0">
                <a:solidFill>
                  <a:srgbClr val="D94E32"/>
                </a:solidFill>
                <a:latin typeface="Arial Black"/>
                <a:cs typeface="Arial Black"/>
              </a:rPr>
              <a:t> </a:t>
            </a:r>
            <a:r>
              <a:rPr sz="2800" spc="-305" dirty="0">
                <a:solidFill>
                  <a:srgbClr val="D94E32"/>
                </a:solidFill>
                <a:latin typeface="Arial Black"/>
                <a:cs typeface="Arial Black"/>
              </a:rPr>
              <a:t>Key</a:t>
            </a:r>
            <a:r>
              <a:rPr sz="2800" spc="-210" dirty="0">
                <a:solidFill>
                  <a:srgbClr val="D94E32"/>
                </a:solidFill>
                <a:latin typeface="Arial Black"/>
                <a:cs typeface="Arial Black"/>
              </a:rPr>
              <a:t> </a:t>
            </a:r>
            <a:r>
              <a:rPr sz="2800" spc="-220" dirty="0">
                <a:solidFill>
                  <a:srgbClr val="D94E32"/>
                </a:solidFill>
                <a:latin typeface="Arial Black"/>
                <a:cs typeface="Arial Black"/>
              </a:rPr>
              <a:t>Phases</a:t>
            </a:r>
            <a:r>
              <a:rPr sz="2800" spc="-210" dirty="0">
                <a:solidFill>
                  <a:srgbClr val="D94E32"/>
                </a:solidFill>
                <a:latin typeface="Arial Black"/>
                <a:cs typeface="Arial Black"/>
              </a:rPr>
              <a:t> </a:t>
            </a:r>
            <a:r>
              <a:rPr sz="2800" spc="-204" dirty="0">
                <a:solidFill>
                  <a:srgbClr val="D94E32"/>
                </a:solidFill>
                <a:latin typeface="Arial Black"/>
                <a:cs typeface="Arial Black"/>
              </a:rPr>
              <a:t>and </a:t>
            </a:r>
            <a:r>
              <a:rPr sz="2800" spc="-175" dirty="0">
                <a:solidFill>
                  <a:srgbClr val="D94E32"/>
                </a:solidFill>
                <a:latin typeface="Arial Black"/>
                <a:cs typeface="Arial Black"/>
              </a:rPr>
              <a:t>Insights</a:t>
            </a:r>
            <a:endParaRPr sz="2800" dirty="0">
              <a:latin typeface="Arial Black"/>
              <a:cs typeface="Arial Black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72671D2-7F5C-B5C1-6E81-B4639D51B281}"/>
              </a:ext>
            </a:extLst>
          </p:cNvPr>
          <p:cNvSpPr txBox="1"/>
          <p:nvPr/>
        </p:nvSpPr>
        <p:spPr>
          <a:xfrm>
            <a:off x="1787524" y="5409970"/>
            <a:ext cx="4140000" cy="25471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400" spc="-45" dirty="0">
                <a:solidFill>
                  <a:srgbClr val="4A4A4A"/>
                </a:solidFill>
                <a:latin typeface="Trebuchet MS"/>
                <a:cs typeface="Trebuchet MS"/>
              </a:rPr>
              <a:t>In</a:t>
            </a:r>
            <a:r>
              <a:rPr sz="2400" spc="-15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4A4A4A"/>
                </a:solidFill>
                <a:latin typeface="Trebuchet MS"/>
                <a:cs typeface="Trebuchet MS"/>
              </a:rPr>
              <a:t>this</a:t>
            </a:r>
            <a:r>
              <a:rPr sz="2400" spc="-14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30" dirty="0">
                <a:solidFill>
                  <a:srgbClr val="4A4A4A"/>
                </a:solidFill>
                <a:latin typeface="Trebuchet MS"/>
                <a:cs typeface="Trebuchet MS"/>
              </a:rPr>
              <a:t>phase,</a:t>
            </a:r>
            <a:r>
              <a:rPr sz="2400" spc="-14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4A4A4A"/>
                </a:solidFill>
                <a:latin typeface="Trebuchet MS"/>
                <a:cs typeface="Trebuchet MS"/>
              </a:rPr>
              <a:t>we</a:t>
            </a:r>
            <a:r>
              <a:rPr sz="2400" spc="-14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4A4A4A"/>
                </a:solidFill>
                <a:latin typeface="Trebuchet MS"/>
                <a:cs typeface="Trebuchet MS"/>
              </a:rPr>
              <a:t>will</a:t>
            </a:r>
            <a:r>
              <a:rPr sz="2400" spc="-14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30" dirty="0">
                <a:solidFill>
                  <a:srgbClr val="4A4A4A"/>
                </a:solidFill>
                <a:latin typeface="Trebuchet MS"/>
                <a:cs typeface="Trebuchet MS"/>
              </a:rPr>
              <a:t>focus</a:t>
            </a:r>
            <a:r>
              <a:rPr sz="2400" spc="-14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A4A4A"/>
                </a:solidFill>
                <a:latin typeface="Trebuchet MS"/>
                <a:cs typeface="Trebuchet MS"/>
              </a:rPr>
              <a:t>on</a:t>
            </a:r>
            <a:r>
              <a:rPr sz="2400" spc="-14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4A4A4A"/>
                </a:solidFill>
                <a:latin typeface="Trebuchet MS"/>
                <a:cs typeface="Trebuchet MS"/>
              </a:rPr>
              <a:t>analyzing </a:t>
            </a:r>
            <a:r>
              <a:rPr sz="2400" spc="-100" dirty="0">
                <a:solidFill>
                  <a:srgbClr val="4A4A4A"/>
                </a:solidFill>
                <a:latin typeface="Trebuchet MS"/>
                <a:cs typeface="Trebuchet MS"/>
              </a:rPr>
              <a:t>the</a:t>
            </a:r>
            <a:r>
              <a:rPr sz="2400" spc="-13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4A4A4A"/>
                </a:solidFill>
                <a:latin typeface="Trebuchet MS"/>
                <a:cs typeface="Trebuchet MS"/>
              </a:rPr>
              <a:t>dataset,</a:t>
            </a:r>
            <a:r>
              <a:rPr sz="2400" spc="-12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4A4A4A"/>
                </a:solidFill>
                <a:latin typeface="Trebuchet MS"/>
                <a:cs typeface="Trebuchet MS"/>
              </a:rPr>
              <a:t>identifying</a:t>
            </a:r>
            <a:r>
              <a:rPr sz="2400" spc="-12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4A4A4A"/>
                </a:solidFill>
                <a:latin typeface="Trebuchet MS"/>
                <a:cs typeface="Trebuchet MS"/>
              </a:rPr>
              <a:t>trends,</a:t>
            </a:r>
            <a:r>
              <a:rPr sz="2400" spc="-12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4A4A4A"/>
                </a:solidFill>
                <a:latin typeface="Trebuchet MS"/>
                <a:cs typeface="Trebuchet MS"/>
              </a:rPr>
              <a:t>and </a:t>
            </a:r>
            <a:r>
              <a:rPr sz="2400" spc="-50" dirty="0">
                <a:solidFill>
                  <a:srgbClr val="4A4A4A"/>
                </a:solidFill>
                <a:latin typeface="Trebuchet MS"/>
                <a:cs typeface="Trebuchet MS"/>
              </a:rPr>
              <a:t>uncovering</a:t>
            </a:r>
            <a:r>
              <a:rPr sz="2400" spc="-114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4A4A4A"/>
                </a:solidFill>
                <a:latin typeface="Trebuchet MS"/>
                <a:cs typeface="Trebuchet MS"/>
              </a:rPr>
              <a:t>meaningful</a:t>
            </a:r>
            <a:r>
              <a:rPr sz="2400" spc="-11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4A4A4A"/>
                </a:solidFill>
                <a:latin typeface="Trebuchet MS"/>
                <a:cs typeface="Trebuchet MS"/>
              </a:rPr>
              <a:t>insights</a:t>
            </a:r>
            <a:r>
              <a:rPr sz="2400" spc="-11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4A4A4A"/>
                </a:solidFill>
                <a:latin typeface="Trebuchet MS"/>
                <a:cs typeface="Trebuchet MS"/>
              </a:rPr>
              <a:t>that</a:t>
            </a:r>
            <a:r>
              <a:rPr sz="2400" spc="-11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4A4A4A"/>
                </a:solidFill>
                <a:latin typeface="Trebuchet MS"/>
                <a:cs typeface="Trebuchet MS"/>
              </a:rPr>
              <a:t>will </a:t>
            </a:r>
            <a:r>
              <a:rPr sz="2400" spc="-35" dirty="0">
                <a:solidFill>
                  <a:srgbClr val="4A4A4A"/>
                </a:solidFill>
                <a:latin typeface="Trebuchet MS"/>
                <a:cs typeface="Trebuchet MS"/>
              </a:rPr>
              <a:t>guide</a:t>
            </a:r>
            <a:r>
              <a:rPr sz="2400" spc="-15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4A4A4A"/>
                </a:solidFill>
                <a:latin typeface="Trebuchet MS"/>
                <a:cs typeface="Trebuchet MS"/>
              </a:rPr>
              <a:t>our</a:t>
            </a:r>
            <a:r>
              <a:rPr sz="2400" spc="-14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190" dirty="0">
                <a:solidFill>
                  <a:srgbClr val="4A4A4A"/>
                </a:solidFill>
                <a:latin typeface="Trebuchet MS"/>
                <a:cs typeface="Trebuchet MS"/>
              </a:rPr>
              <a:t>SQL</a:t>
            </a:r>
            <a:r>
              <a:rPr sz="2400" spc="-14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4A4A4A"/>
                </a:solidFill>
                <a:latin typeface="Trebuchet MS"/>
                <a:cs typeface="Trebuchet MS"/>
              </a:rPr>
              <a:t>analysis</a:t>
            </a:r>
            <a:r>
              <a:rPr sz="2400" spc="-14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A4A4A"/>
                </a:solidFill>
                <a:latin typeface="Trebuchet MS"/>
                <a:cs typeface="Trebuchet MS"/>
              </a:rPr>
              <a:t>and</a:t>
            </a:r>
            <a:r>
              <a:rPr sz="2400" spc="-14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4A4A4A"/>
                </a:solidFill>
                <a:latin typeface="Trebuchet MS"/>
                <a:cs typeface="Trebuchet MS"/>
              </a:rPr>
              <a:t>business </a:t>
            </a:r>
            <a:r>
              <a:rPr sz="2400" spc="-50" dirty="0">
                <a:solidFill>
                  <a:srgbClr val="4A4A4A"/>
                </a:solidFill>
                <a:latin typeface="Trebuchet MS"/>
                <a:cs typeface="Trebuchet MS"/>
              </a:rPr>
              <a:t>decision-</a:t>
            </a:r>
            <a:r>
              <a:rPr sz="2400" spc="-10" dirty="0">
                <a:solidFill>
                  <a:srgbClr val="4A4A4A"/>
                </a:solidFill>
                <a:latin typeface="Trebuchet MS"/>
                <a:cs typeface="Trebuchet MS"/>
              </a:rPr>
              <a:t>making.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59C81A6-8275-2AB9-A253-37D2A52ED2F7}"/>
              </a:ext>
            </a:extLst>
          </p:cNvPr>
          <p:cNvSpPr txBox="1"/>
          <p:nvPr/>
        </p:nvSpPr>
        <p:spPr>
          <a:xfrm>
            <a:off x="7176027" y="5409970"/>
            <a:ext cx="4140000" cy="3404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400" dirty="0">
                <a:solidFill>
                  <a:srgbClr val="4A4A4A"/>
                </a:solidFill>
                <a:latin typeface="Trebuchet MS"/>
                <a:cs typeface="Trebuchet MS"/>
              </a:rPr>
              <a:t>This</a:t>
            </a:r>
            <a:r>
              <a:rPr sz="2400" spc="-13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4A4A4A"/>
                </a:solidFill>
                <a:latin typeface="Trebuchet MS"/>
                <a:cs typeface="Trebuchet MS"/>
              </a:rPr>
              <a:t>section</a:t>
            </a:r>
            <a:r>
              <a:rPr sz="2400" spc="-13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4A4A4A"/>
                </a:solidFill>
                <a:latin typeface="Trebuchet MS"/>
                <a:cs typeface="Trebuchet MS"/>
              </a:rPr>
              <a:t>emphasizes</a:t>
            </a:r>
            <a:r>
              <a:rPr sz="2400" spc="-13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4A4A4A"/>
                </a:solidFill>
                <a:latin typeface="Trebuchet MS"/>
                <a:cs typeface="Trebuchet MS"/>
              </a:rPr>
              <a:t>applying </a:t>
            </a:r>
            <a:r>
              <a:rPr sz="2400" spc="190" dirty="0">
                <a:solidFill>
                  <a:srgbClr val="4A4A4A"/>
                </a:solidFill>
                <a:latin typeface="Trebuchet MS"/>
                <a:cs typeface="Trebuchet MS"/>
              </a:rPr>
              <a:t>SQL</a:t>
            </a:r>
            <a:r>
              <a:rPr sz="2400" spc="-14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4A4A4A"/>
                </a:solidFill>
                <a:latin typeface="Trebuchet MS"/>
                <a:cs typeface="Trebuchet MS"/>
              </a:rPr>
              <a:t>queries</a:t>
            </a:r>
            <a:r>
              <a:rPr sz="2400" spc="-13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4A4A4A"/>
                </a:solidFill>
                <a:latin typeface="Trebuchet MS"/>
                <a:cs typeface="Trebuchet MS"/>
              </a:rPr>
              <a:t>to</a:t>
            </a:r>
            <a:r>
              <a:rPr sz="2400" spc="-14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4A4A4A"/>
                </a:solidFill>
                <a:latin typeface="Trebuchet MS"/>
                <a:cs typeface="Trebuchet MS"/>
              </a:rPr>
              <a:t>extract, </a:t>
            </a:r>
            <a:r>
              <a:rPr sz="2400" spc="-75" dirty="0">
                <a:solidFill>
                  <a:srgbClr val="4A4A4A"/>
                </a:solidFill>
                <a:latin typeface="Trebuchet MS"/>
                <a:cs typeface="Trebuchet MS"/>
              </a:rPr>
              <a:t>manipulate, </a:t>
            </a:r>
            <a:r>
              <a:rPr sz="2400" dirty="0">
                <a:solidFill>
                  <a:srgbClr val="4A4A4A"/>
                </a:solidFill>
                <a:latin typeface="Trebuchet MS"/>
                <a:cs typeface="Trebuchet MS"/>
              </a:rPr>
              <a:t>and</a:t>
            </a:r>
            <a:r>
              <a:rPr sz="2400" spc="-15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30" dirty="0">
                <a:solidFill>
                  <a:srgbClr val="4A4A4A"/>
                </a:solidFill>
                <a:latin typeface="Trebuchet MS"/>
                <a:cs typeface="Trebuchet MS"/>
              </a:rPr>
              <a:t>aggregate</a:t>
            </a:r>
            <a:r>
              <a:rPr sz="2400" spc="-14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4A4A4A"/>
                </a:solidFill>
                <a:latin typeface="Trebuchet MS"/>
                <a:cs typeface="Trebuchet MS"/>
              </a:rPr>
              <a:t>data,</a:t>
            </a:r>
            <a:r>
              <a:rPr sz="2400" spc="-14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75" dirty="0">
                <a:solidFill>
                  <a:srgbClr val="4A4A4A"/>
                </a:solidFill>
                <a:latin typeface="Trebuchet MS"/>
                <a:cs typeface="Trebuchet MS"/>
              </a:rPr>
              <a:t>allowing</a:t>
            </a:r>
            <a:r>
              <a:rPr sz="2400" spc="-14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4A4A4A"/>
                </a:solidFill>
                <a:latin typeface="Trebuchet MS"/>
                <a:cs typeface="Trebuchet MS"/>
              </a:rPr>
              <a:t>us</a:t>
            </a:r>
            <a:r>
              <a:rPr sz="2400" spc="-14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4A4A4A"/>
                </a:solidFill>
                <a:latin typeface="Trebuchet MS"/>
                <a:cs typeface="Trebuchet MS"/>
              </a:rPr>
              <a:t>to </a:t>
            </a:r>
            <a:r>
              <a:rPr sz="2400" spc="-80" dirty="0">
                <a:solidFill>
                  <a:srgbClr val="4A4A4A"/>
                </a:solidFill>
                <a:latin typeface="Trebuchet MS"/>
                <a:cs typeface="Trebuchet MS"/>
              </a:rPr>
              <a:t>derive</a:t>
            </a:r>
            <a:r>
              <a:rPr sz="2400" spc="-11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75" dirty="0">
                <a:solidFill>
                  <a:srgbClr val="4A4A4A"/>
                </a:solidFill>
                <a:latin typeface="Trebuchet MS"/>
                <a:cs typeface="Trebuchet MS"/>
              </a:rPr>
              <a:t>actionable</a:t>
            </a:r>
            <a:r>
              <a:rPr sz="2400" spc="-11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4A4A4A"/>
                </a:solidFill>
                <a:latin typeface="Trebuchet MS"/>
                <a:cs typeface="Trebuchet MS"/>
              </a:rPr>
              <a:t>insights</a:t>
            </a:r>
            <a:r>
              <a:rPr sz="2400" spc="-110" dirty="0">
                <a:solidFill>
                  <a:srgbClr val="4A4A4A"/>
                </a:solidFill>
                <a:latin typeface="Trebuchet MS"/>
                <a:cs typeface="Trebuchet MS"/>
              </a:rPr>
              <a:t> from </a:t>
            </a:r>
            <a:r>
              <a:rPr sz="2400" spc="-25" dirty="0">
                <a:solidFill>
                  <a:srgbClr val="4A4A4A"/>
                </a:solidFill>
                <a:latin typeface="Trebuchet MS"/>
                <a:cs typeface="Trebuchet MS"/>
              </a:rPr>
              <a:t>our </a:t>
            </a:r>
            <a:r>
              <a:rPr sz="2400" spc="-60" dirty="0">
                <a:solidFill>
                  <a:srgbClr val="4A4A4A"/>
                </a:solidFill>
                <a:latin typeface="Trebuchet MS"/>
                <a:cs typeface="Trebuchet MS"/>
              </a:rPr>
              <a:t>dataset</a:t>
            </a:r>
            <a:r>
              <a:rPr sz="2400" spc="-135" dirty="0">
                <a:solidFill>
                  <a:srgbClr val="4A4A4A"/>
                </a:solidFill>
                <a:latin typeface="Trebuchet MS"/>
                <a:cs typeface="Trebuchet MS"/>
              </a:rPr>
              <a:t> for</a:t>
            </a:r>
            <a:r>
              <a:rPr sz="2400" spc="-13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4A4A4A"/>
                </a:solidFill>
                <a:latin typeface="Trebuchet MS"/>
                <a:cs typeface="Trebuchet MS"/>
              </a:rPr>
              <a:t>informed</a:t>
            </a:r>
            <a:r>
              <a:rPr sz="2400" spc="-13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4A4A4A"/>
                </a:solidFill>
                <a:latin typeface="Trebuchet MS"/>
                <a:cs typeface="Trebuchet MS"/>
              </a:rPr>
              <a:t>business strategies.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073C69-6076-6341-D160-444D42E56198}"/>
              </a:ext>
            </a:extLst>
          </p:cNvPr>
          <p:cNvGrpSpPr/>
          <p:nvPr/>
        </p:nvGrpSpPr>
        <p:grpSpPr>
          <a:xfrm>
            <a:off x="1716823" y="4574831"/>
            <a:ext cx="13042899" cy="406400"/>
            <a:chOff x="1787525" y="5137181"/>
            <a:chExt cx="13042899" cy="40640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CCF57EE0-0DF6-A948-9654-205DB45D993A}"/>
                </a:ext>
              </a:extLst>
            </p:cNvPr>
            <p:cNvSpPr txBox="1"/>
            <p:nvPr/>
          </p:nvSpPr>
          <p:spPr>
            <a:xfrm>
              <a:off x="1787525" y="5137181"/>
              <a:ext cx="2492375" cy="4064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500" spc="-260" dirty="0">
                  <a:solidFill>
                    <a:srgbClr val="D94E32"/>
                  </a:solidFill>
                  <a:latin typeface="Arial Black"/>
                  <a:cs typeface="Arial Black"/>
                </a:rPr>
                <a:t>Data</a:t>
              </a:r>
              <a:r>
                <a:rPr sz="2500" spc="-235" dirty="0">
                  <a:solidFill>
                    <a:srgbClr val="D94E32"/>
                  </a:solidFill>
                  <a:latin typeface="Arial Black"/>
                  <a:cs typeface="Arial Black"/>
                </a:rPr>
                <a:t> </a:t>
              </a:r>
              <a:r>
                <a:rPr sz="2500" spc="-204" dirty="0">
                  <a:solidFill>
                    <a:srgbClr val="D94E32"/>
                  </a:solidFill>
                  <a:latin typeface="Arial Black"/>
                  <a:cs typeface="Arial Black"/>
                </a:rPr>
                <a:t>Exploration</a:t>
              </a:r>
              <a:endParaRPr sz="2500" dirty="0">
                <a:latin typeface="Arial Black"/>
                <a:cs typeface="Arial Black"/>
              </a:endParaRPr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A414CA15-EDBC-7013-DD24-F0D600DA37F3}"/>
                </a:ext>
              </a:extLst>
            </p:cNvPr>
            <p:cNvSpPr txBox="1"/>
            <p:nvPr/>
          </p:nvSpPr>
          <p:spPr>
            <a:xfrm>
              <a:off x="7278687" y="5137181"/>
              <a:ext cx="2006600" cy="4064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500" spc="-195" dirty="0">
                  <a:solidFill>
                    <a:srgbClr val="D94E32"/>
                  </a:solidFill>
                  <a:latin typeface="Arial Black"/>
                  <a:cs typeface="Arial Black"/>
                </a:rPr>
                <a:t>SQL</a:t>
              </a:r>
              <a:r>
                <a:rPr sz="2500" spc="-215" dirty="0">
                  <a:solidFill>
                    <a:srgbClr val="D94E32"/>
                  </a:solidFill>
                  <a:latin typeface="Arial Black"/>
                  <a:cs typeface="Arial Black"/>
                </a:rPr>
                <a:t> </a:t>
              </a:r>
              <a:r>
                <a:rPr sz="2500" spc="-190" dirty="0">
                  <a:solidFill>
                    <a:srgbClr val="D94E32"/>
                  </a:solidFill>
                  <a:latin typeface="Arial Black"/>
                  <a:cs typeface="Arial Black"/>
                </a:rPr>
                <a:t>Analysis</a:t>
              </a:r>
              <a:endParaRPr sz="2500">
                <a:latin typeface="Arial Black"/>
                <a:cs typeface="Arial Black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D91E1CC2-FC4C-22B9-1904-879FA88A4583}"/>
                </a:ext>
              </a:extLst>
            </p:cNvPr>
            <p:cNvSpPr txBox="1"/>
            <p:nvPr/>
          </p:nvSpPr>
          <p:spPr>
            <a:xfrm>
              <a:off x="12160249" y="5137181"/>
              <a:ext cx="2670175" cy="4064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500" spc="-200" dirty="0">
                  <a:solidFill>
                    <a:srgbClr val="D94E32"/>
                  </a:solidFill>
                  <a:latin typeface="Arial Black"/>
                  <a:cs typeface="Arial Black"/>
                </a:rPr>
                <a:t>Business</a:t>
              </a:r>
              <a:r>
                <a:rPr sz="2500" spc="-195" dirty="0">
                  <a:solidFill>
                    <a:srgbClr val="D94E32"/>
                  </a:solidFill>
                  <a:latin typeface="Arial Black"/>
                  <a:cs typeface="Arial Black"/>
                </a:rPr>
                <a:t> Insights</a:t>
              </a:r>
              <a:endParaRPr sz="2500">
                <a:latin typeface="Arial Black"/>
                <a:cs typeface="Arial Black"/>
              </a:endParaRPr>
            </a:p>
          </p:txBody>
        </p:sp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7E7F3EF2-E656-2881-649B-84ED00D7F02C}"/>
              </a:ext>
            </a:extLst>
          </p:cNvPr>
          <p:cNvSpPr txBox="1"/>
          <p:nvPr/>
        </p:nvSpPr>
        <p:spPr>
          <a:xfrm>
            <a:off x="12089547" y="5407039"/>
            <a:ext cx="4140000" cy="3404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400" dirty="0">
                <a:solidFill>
                  <a:srgbClr val="4A4A4A"/>
                </a:solidFill>
                <a:latin typeface="Trebuchet MS"/>
                <a:cs typeface="Trebuchet MS"/>
              </a:rPr>
              <a:t>We</a:t>
            </a:r>
            <a:r>
              <a:rPr sz="2400" spc="-13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4A4A4A"/>
                </a:solidFill>
                <a:latin typeface="Trebuchet MS"/>
                <a:cs typeface="Trebuchet MS"/>
              </a:rPr>
              <a:t>will</a:t>
            </a:r>
            <a:r>
              <a:rPr sz="2400" spc="-12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4A4A4A"/>
                </a:solidFill>
                <a:latin typeface="Trebuchet MS"/>
                <a:cs typeface="Trebuchet MS"/>
              </a:rPr>
              <a:t>interpret</a:t>
            </a:r>
            <a:r>
              <a:rPr sz="2400" spc="-12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4A4A4A"/>
                </a:solidFill>
                <a:latin typeface="Trebuchet MS"/>
                <a:cs typeface="Trebuchet MS"/>
              </a:rPr>
              <a:t>the</a:t>
            </a:r>
            <a:r>
              <a:rPr sz="2400" spc="-13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4A4A4A"/>
                </a:solidFill>
                <a:latin typeface="Trebuchet MS"/>
                <a:cs typeface="Trebuchet MS"/>
              </a:rPr>
              <a:t>results</a:t>
            </a:r>
            <a:r>
              <a:rPr sz="2400" spc="-12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4A4A4A"/>
                </a:solidFill>
                <a:latin typeface="Trebuchet MS"/>
                <a:cs typeface="Trebuchet MS"/>
              </a:rPr>
              <a:t>from</a:t>
            </a:r>
            <a:r>
              <a:rPr sz="2400" spc="-12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4A4A4A"/>
                </a:solidFill>
                <a:latin typeface="Trebuchet MS"/>
                <a:cs typeface="Trebuchet MS"/>
              </a:rPr>
              <a:t>our </a:t>
            </a:r>
            <a:r>
              <a:rPr sz="2400" spc="-45" dirty="0">
                <a:solidFill>
                  <a:srgbClr val="4A4A4A"/>
                </a:solidFill>
                <a:latin typeface="Trebuchet MS"/>
                <a:cs typeface="Trebuchet MS"/>
              </a:rPr>
              <a:t>analysis,</a:t>
            </a:r>
            <a:r>
              <a:rPr sz="2400" spc="-7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A4A4A"/>
                </a:solidFill>
                <a:latin typeface="Trebuchet MS"/>
                <a:cs typeface="Trebuchet MS"/>
              </a:rPr>
              <a:t>discussing</a:t>
            </a:r>
            <a:r>
              <a:rPr sz="2400" spc="-7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4A4A4A"/>
                </a:solidFill>
                <a:latin typeface="Trebuchet MS"/>
                <a:cs typeface="Trebuchet MS"/>
              </a:rPr>
              <a:t>their </a:t>
            </a:r>
            <a:r>
              <a:rPr sz="2400" spc="-80" dirty="0">
                <a:solidFill>
                  <a:srgbClr val="4A4A4A"/>
                </a:solidFill>
                <a:latin typeface="Trebuchet MS"/>
                <a:cs typeface="Trebuchet MS"/>
              </a:rPr>
              <a:t>implications</a:t>
            </a:r>
            <a:r>
              <a:rPr sz="2400" spc="-14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A4A4A"/>
                </a:solidFill>
                <a:latin typeface="Trebuchet MS"/>
                <a:cs typeface="Trebuchet MS"/>
              </a:rPr>
              <a:t>and</a:t>
            </a:r>
            <a:r>
              <a:rPr sz="2400" spc="-14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4A4A4A"/>
                </a:solidFill>
                <a:latin typeface="Trebuchet MS"/>
                <a:cs typeface="Trebuchet MS"/>
              </a:rPr>
              <a:t>how</a:t>
            </a:r>
            <a:r>
              <a:rPr sz="2400" spc="-13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4A4A4A"/>
                </a:solidFill>
                <a:latin typeface="Trebuchet MS"/>
                <a:cs typeface="Trebuchet MS"/>
              </a:rPr>
              <a:t>they</a:t>
            </a:r>
            <a:r>
              <a:rPr sz="2400" spc="-14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4A4A4A"/>
                </a:solidFill>
                <a:latin typeface="Trebuchet MS"/>
                <a:cs typeface="Trebuchet MS"/>
              </a:rPr>
              <a:t>can </a:t>
            </a:r>
            <a:r>
              <a:rPr sz="2400" spc="-85" dirty="0">
                <a:solidFill>
                  <a:srgbClr val="4A4A4A"/>
                </a:solidFill>
                <a:latin typeface="Trebuchet MS"/>
                <a:cs typeface="Trebuchet MS"/>
              </a:rPr>
              <a:t>influence</a:t>
            </a:r>
            <a:r>
              <a:rPr sz="2400" spc="-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4A4A4A"/>
                </a:solidFill>
                <a:latin typeface="Trebuchet MS"/>
                <a:cs typeface="Trebuchet MS"/>
              </a:rPr>
              <a:t>decision-</a:t>
            </a:r>
            <a:r>
              <a:rPr sz="2400" spc="-10" dirty="0">
                <a:solidFill>
                  <a:srgbClr val="4A4A4A"/>
                </a:solidFill>
                <a:latin typeface="Trebuchet MS"/>
                <a:cs typeface="Trebuchet MS"/>
              </a:rPr>
              <a:t>making processes,</a:t>
            </a:r>
            <a:r>
              <a:rPr sz="2400" spc="-10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4A4A4A"/>
                </a:solidFill>
                <a:latin typeface="Trebuchet MS"/>
                <a:cs typeface="Trebuchet MS"/>
              </a:rPr>
              <a:t>ultimately</a:t>
            </a:r>
            <a:r>
              <a:rPr sz="2400" spc="-10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75" dirty="0">
                <a:solidFill>
                  <a:srgbClr val="4A4A4A"/>
                </a:solidFill>
                <a:latin typeface="Trebuchet MS"/>
                <a:cs typeface="Trebuchet MS"/>
              </a:rPr>
              <a:t>driving</a:t>
            </a:r>
            <a:r>
              <a:rPr sz="2400" spc="-10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4A4A4A"/>
                </a:solidFill>
                <a:latin typeface="Trebuchet MS"/>
                <a:cs typeface="Trebuchet MS"/>
              </a:rPr>
              <a:t>growth </a:t>
            </a:r>
            <a:r>
              <a:rPr sz="2400" dirty="0">
                <a:solidFill>
                  <a:srgbClr val="4A4A4A"/>
                </a:solidFill>
                <a:latin typeface="Trebuchet MS"/>
                <a:cs typeface="Trebuchet MS"/>
              </a:rPr>
              <a:t>and</a:t>
            </a:r>
            <a:r>
              <a:rPr sz="2400" spc="-150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4A4A4A"/>
                </a:solidFill>
                <a:latin typeface="Trebuchet MS"/>
                <a:cs typeface="Trebuchet MS"/>
              </a:rPr>
              <a:t>innovation</a:t>
            </a:r>
            <a:r>
              <a:rPr sz="2400" spc="-14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4A4A4A"/>
                </a:solidFill>
                <a:latin typeface="Trebuchet MS"/>
                <a:cs typeface="Trebuchet MS"/>
              </a:rPr>
              <a:t>in</a:t>
            </a:r>
            <a:r>
              <a:rPr sz="2400" spc="-14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4A4A4A"/>
                </a:solidFill>
                <a:latin typeface="Trebuchet MS"/>
                <a:cs typeface="Trebuchet MS"/>
              </a:rPr>
              <a:t>our</a:t>
            </a:r>
            <a:r>
              <a:rPr sz="2400" spc="-14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4A4A4A"/>
                </a:solidFill>
                <a:latin typeface="Trebuchet MS"/>
                <a:cs typeface="Trebuchet MS"/>
              </a:rPr>
              <a:t>pizza</a:t>
            </a:r>
            <a:r>
              <a:rPr sz="2400" spc="-14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400" spc="-35" dirty="0">
                <a:solidFill>
                  <a:srgbClr val="4A4A4A"/>
                </a:solidFill>
                <a:latin typeface="Trebuchet MS"/>
                <a:cs typeface="Trebuchet MS"/>
              </a:rPr>
              <a:t>analytics </a:t>
            </a:r>
            <a:r>
              <a:rPr sz="2400" spc="-10" dirty="0">
                <a:solidFill>
                  <a:srgbClr val="4A4A4A"/>
                </a:solidFill>
                <a:latin typeface="Trebuchet MS"/>
                <a:cs typeface="Trebuchet MS"/>
              </a:rPr>
              <a:t>challenge.</a:t>
            </a:r>
            <a:endParaRPr sz="2400" dirty="0">
              <a:latin typeface="Trebuchet MS"/>
              <a:cs typeface="Trebuchet MS"/>
            </a:endParaRPr>
          </a:p>
        </p:txBody>
      </p:sp>
      <p:pic>
        <p:nvPicPr>
          <p:cNvPr id="12" name="object 12">
            <a:extLst>
              <a:ext uri="{FF2B5EF4-FFF2-40B4-BE49-F238E27FC236}">
                <a16:creationId xmlns:a16="http://schemas.microsoft.com/office/drawing/2014/main" id="{697D9C38-A6F3-A5E7-3E6A-C06FB1384DD1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69953" y="7722196"/>
            <a:ext cx="2005025" cy="2250509"/>
          </a:xfrm>
          <a:prstGeom prst="rect">
            <a:avLst/>
          </a:prstGeom>
        </p:spPr>
      </p:pic>
      <p:sp>
        <p:nvSpPr>
          <p:cNvPr id="13" name="object 13">
            <a:extLst>
              <a:ext uri="{FF2B5EF4-FFF2-40B4-BE49-F238E27FC236}">
                <a16:creationId xmlns:a16="http://schemas.microsoft.com/office/drawing/2014/main" id="{E44694D1-1D6B-458B-F88A-560E984362B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221200" y="9238564"/>
            <a:ext cx="3714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80"/>
              </a:lnSpc>
            </a:pPr>
            <a:r>
              <a:rPr lang="en-IN" dirty="0"/>
              <a:t>2</a:t>
            </a:r>
            <a:endParaRPr dirty="0"/>
          </a:p>
        </p:txBody>
      </p:sp>
      <p:pic>
        <p:nvPicPr>
          <p:cNvPr id="19" name="Picture 18" descr="A pizza on a wooden board&#10;&#10;AI-generated content may be incorrect.">
            <a:extLst>
              <a:ext uri="{FF2B5EF4-FFF2-40B4-BE49-F238E27FC236}">
                <a16:creationId xmlns:a16="http://schemas.microsoft.com/office/drawing/2014/main" id="{EBC89BB1-1D65-DC9B-E9C3-2ABD9139A7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7602" r="90000">
                        <a14:foregroundMark x1="7602" y1="47602" x2="7602" y2="47602"/>
                        <a14:foregroundMark x1="12857" y1="68724" x2="12857" y2="68724"/>
                        <a14:foregroundMark x1="23878" y1="77194" x2="23878" y2="77194"/>
                        <a14:foregroundMark x1="30969" y1="79898" x2="30969" y2="79898"/>
                        <a14:foregroundMark x1="89949" y1="56276" x2="89949" y2="562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9247" y="8803428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72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DAE42-0D6B-AC32-E3D8-F39D52268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57703528-27AF-9EF2-6FE6-5142AD962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0" name="Picture 19" descr="A pizza with mushrooms and basil on a wooden board&#10;&#10;AI-generated content may be incorrect.">
            <a:extLst>
              <a:ext uri="{FF2B5EF4-FFF2-40B4-BE49-F238E27FC236}">
                <a16:creationId xmlns:a16="http://schemas.microsoft.com/office/drawing/2014/main" id="{735DB34B-B738-FD65-9FCA-2CECC267A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91" b="98402" l="10000" r="90000">
                        <a14:foregroundMark x1="47200" y1="9191" x2="47200" y2="9191"/>
                        <a14:foregroundMark x1="47200" y1="9191" x2="53200" y2="9191"/>
                        <a14:foregroundMark x1="49600" y1="92907" x2="49600" y2="92907"/>
                        <a14:foregroundMark x1="47667" y1="92907" x2="47667" y2="92907"/>
                        <a14:foregroundMark x1="48933" y1="98402" x2="48933" y2="98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400" y="-6362700"/>
            <a:ext cx="7799717" cy="52050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099E75-E42E-7F91-CCFE-AAAF79C534F1}"/>
              </a:ext>
            </a:extLst>
          </p:cNvPr>
          <p:cNvSpPr txBox="1"/>
          <p:nvPr/>
        </p:nvSpPr>
        <p:spPr>
          <a:xfrm>
            <a:off x="-9271531" y="-4982761"/>
            <a:ext cx="995553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200" b="0" i="0" u="none" strike="noStrike" dirty="0">
                <a:solidFill>
                  <a:srgbClr val="FFFFFF"/>
                </a:solidFill>
                <a:effectLst/>
                <a:latin typeface="Cooper Black" panose="0208090404030B020404" pitchFamily="18" charset="0"/>
              </a:rPr>
              <a:t>The Great </a:t>
            </a:r>
          </a:p>
          <a:p>
            <a:r>
              <a:rPr lang="en-US" sz="9200" b="0" i="0" u="none" strike="noStrike" dirty="0">
                <a:solidFill>
                  <a:srgbClr val="FFFFFF"/>
                </a:solidFill>
                <a:effectLst/>
                <a:latin typeface="Cooper Black" panose="0208090404030B020404" pitchFamily="18" charset="0"/>
              </a:rPr>
              <a:t>Pizza Analytics </a:t>
            </a:r>
          </a:p>
          <a:p>
            <a:r>
              <a:rPr lang="en-US" sz="9200" b="0" i="0" u="none" strike="noStrike" dirty="0">
                <a:solidFill>
                  <a:srgbClr val="FFFFFF"/>
                </a:solidFill>
                <a:effectLst/>
                <a:latin typeface="Cooper Black" panose="0208090404030B020404" pitchFamily="18" charset="0"/>
              </a:rPr>
              <a:t>Challenge​</a:t>
            </a:r>
            <a:r>
              <a:rPr lang="en-US" sz="9200" b="0" i="0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​</a:t>
            </a:r>
            <a:endParaRPr lang="en-IN" sz="9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AF04BC-B718-CEA5-A7EA-FDCEF91F5622}"/>
              </a:ext>
            </a:extLst>
          </p:cNvPr>
          <p:cNvSpPr txBox="1"/>
          <p:nvPr/>
        </p:nvSpPr>
        <p:spPr>
          <a:xfrm>
            <a:off x="-9271531" y="11491421"/>
            <a:ext cx="58256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</a:rPr>
              <a:t>SQL-Based Data </a:t>
            </a:r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</a:rPr>
              <a:t>Analysis</a:t>
            </a:r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</a:rPr>
              <a:t> Mini </a:t>
            </a:r>
          </a:p>
          <a:p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</a:rPr>
              <a:t>Project By Asha Maddi​</a:t>
            </a:r>
            <a:endParaRPr lang="en-IN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21CA72B-A24C-AD48-C544-7B98E556BA70}"/>
              </a:ext>
            </a:extLst>
          </p:cNvPr>
          <p:cNvSpPr/>
          <p:nvPr/>
        </p:nvSpPr>
        <p:spPr>
          <a:xfrm>
            <a:off x="684000" y="666749"/>
            <a:ext cx="16920000" cy="9000000"/>
          </a:xfrm>
          <a:custGeom>
            <a:avLst/>
            <a:gdLst/>
            <a:ahLst/>
            <a:cxnLst/>
            <a:rect l="l" t="t" r="r" b="b"/>
            <a:pathLst>
              <a:path w="16954500" h="8953500">
                <a:moveTo>
                  <a:pt x="16525874" y="8953499"/>
                </a:moveTo>
                <a:lnTo>
                  <a:pt x="428624" y="8953499"/>
                </a:lnTo>
                <a:lnTo>
                  <a:pt x="381921" y="8950984"/>
                </a:lnTo>
                <a:lnTo>
                  <a:pt x="336674" y="8943613"/>
                </a:lnTo>
                <a:lnTo>
                  <a:pt x="293146" y="8931647"/>
                </a:lnTo>
                <a:lnTo>
                  <a:pt x="251597" y="8915349"/>
                </a:lnTo>
                <a:lnTo>
                  <a:pt x="212289" y="8894979"/>
                </a:lnTo>
                <a:lnTo>
                  <a:pt x="175484" y="8870799"/>
                </a:lnTo>
                <a:lnTo>
                  <a:pt x="141443" y="8843071"/>
                </a:lnTo>
                <a:lnTo>
                  <a:pt x="110428" y="8812055"/>
                </a:lnTo>
                <a:lnTo>
                  <a:pt x="82699" y="8778014"/>
                </a:lnTo>
                <a:lnTo>
                  <a:pt x="58519" y="8741209"/>
                </a:lnTo>
                <a:lnTo>
                  <a:pt x="38149" y="8701901"/>
                </a:lnTo>
                <a:lnTo>
                  <a:pt x="21851" y="8660353"/>
                </a:lnTo>
                <a:lnTo>
                  <a:pt x="9886" y="8616824"/>
                </a:lnTo>
                <a:lnTo>
                  <a:pt x="2515" y="8571577"/>
                </a:lnTo>
                <a:lnTo>
                  <a:pt x="0" y="8524874"/>
                </a:lnTo>
                <a:lnTo>
                  <a:pt x="0" y="428624"/>
                </a:lnTo>
                <a:lnTo>
                  <a:pt x="2515" y="381921"/>
                </a:lnTo>
                <a:lnTo>
                  <a:pt x="9886" y="336674"/>
                </a:lnTo>
                <a:lnTo>
                  <a:pt x="21851" y="293146"/>
                </a:lnTo>
                <a:lnTo>
                  <a:pt x="38149" y="251597"/>
                </a:lnTo>
                <a:lnTo>
                  <a:pt x="58519" y="212289"/>
                </a:lnTo>
                <a:lnTo>
                  <a:pt x="82699" y="175484"/>
                </a:lnTo>
                <a:lnTo>
                  <a:pt x="110428" y="141443"/>
                </a:lnTo>
                <a:lnTo>
                  <a:pt x="141443" y="110428"/>
                </a:lnTo>
                <a:lnTo>
                  <a:pt x="175484" y="82699"/>
                </a:lnTo>
                <a:lnTo>
                  <a:pt x="212289" y="58519"/>
                </a:lnTo>
                <a:lnTo>
                  <a:pt x="251597" y="38149"/>
                </a:lnTo>
                <a:lnTo>
                  <a:pt x="293146" y="21851"/>
                </a:lnTo>
                <a:lnTo>
                  <a:pt x="336674" y="9886"/>
                </a:lnTo>
                <a:lnTo>
                  <a:pt x="381921" y="2515"/>
                </a:lnTo>
                <a:lnTo>
                  <a:pt x="428624" y="0"/>
                </a:lnTo>
                <a:lnTo>
                  <a:pt x="16525874" y="0"/>
                </a:lnTo>
                <a:lnTo>
                  <a:pt x="16572577" y="2515"/>
                </a:lnTo>
                <a:lnTo>
                  <a:pt x="16617824" y="9886"/>
                </a:lnTo>
                <a:lnTo>
                  <a:pt x="16661352" y="21851"/>
                </a:lnTo>
                <a:lnTo>
                  <a:pt x="16702901" y="38149"/>
                </a:lnTo>
                <a:lnTo>
                  <a:pt x="16742209" y="58519"/>
                </a:lnTo>
                <a:lnTo>
                  <a:pt x="16779014" y="82699"/>
                </a:lnTo>
                <a:lnTo>
                  <a:pt x="16813055" y="110428"/>
                </a:lnTo>
                <a:lnTo>
                  <a:pt x="16844070" y="141443"/>
                </a:lnTo>
                <a:lnTo>
                  <a:pt x="16871799" y="175484"/>
                </a:lnTo>
                <a:lnTo>
                  <a:pt x="16895979" y="212289"/>
                </a:lnTo>
                <a:lnTo>
                  <a:pt x="16916349" y="251597"/>
                </a:lnTo>
                <a:lnTo>
                  <a:pt x="16932647" y="293146"/>
                </a:lnTo>
                <a:lnTo>
                  <a:pt x="16944612" y="336674"/>
                </a:lnTo>
                <a:lnTo>
                  <a:pt x="16951983" y="381921"/>
                </a:lnTo>
                <a:lnTo>
                  <a:pt x="16954499" y="428624"/>
                </a:lnTo>
                <a:lnTo>
                  <a:pt x="16954499" y="8524874"/>
                </a:lnTo>
                <a:lnTo>
                  <a:pt x="16951983" y="8571577"/>
                </a:lnTo>
                <a:lnTo>
                  <a:pt x="16944612" y="8616824"/>
                </a:lnTo>
                <a:lnTo>
                  <a:pt x="16932647" y="8660353"/>
                </a:lnTo>
                <a:lnTo>
                  <a:pt x="16916349" y="8701901"/>
                </a:lnTo>
                <a:lnTo>
                  <a:pt x="16895979" y="8741209"/>
                </a:lnTo>
                <a:lnTo>
                  <a:pt x="16871799" y="8778014"/>
                </a:lnTo>
                <a:lnTo>
                  <a:pt x="16844070" y="8812055"/>
                </a:lnTo>
                <a:lnTo>
                  <a:pt x="16813055" y="8843071"/>
                </a:lnTo>
                <a:lnTo>
                  <a:pt x="16779014" y="8870799"/>
                </a:lnTo>
                <a:lnTo>
                  <a:pt x="16742209" y="8894979"/>
                </a:lnTo>
                <a:lnTo>
                  <a:pt x="16702901" y="8915349"/>
                </a:lnTo>
                <a:lnTo>
                  <a:pt x="16661352" y="8931647"/>
                </a:lnTo>
                <a:lnTo>
                  <a:pt x="16617824" y="8943613"/>
                </a:lnTo>
                <a:lnTo>
                  <a:pt x="16572577" y="8950984"/>
                </a:lnTo>
                <a:lnTo>
                  <a:pt x="16525874" y="895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2" name="object 12">
            <a:extLst>
              <a:ext uri="{FF2B5EF4-FFF2-40B4-BE49-F238E27FC236}">
                <a16:creationId xmlns:a16="http://schemas.microsoft.com/office/drawing/2014/main" id="{08F3E3A1-C6D1-AA14-7B99-5AC4119002E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69953" y="7722196"/>
            <a:ext cx="2005025" cy="2250509"/>
          </a:xfrm>
          <a:prstGeom prst="rect">
            <a:avLst/>
          </a:prstGeom>
        </p:spPr>
      </p:pic>
      <p:sp>
        <p:nvSpPr>
          <p:cNvPr id="13" name="object 13">
            <a:extLst>
              <a:ext uri="{FF2B5EF4-FFF2-40B4-BE49-F238E27FC236}">
                <a16:creationId xmlns:a16="http://schemas.microsoft.com/office/drawing/2014/main" id="{D053074A-AC42-91D8-394F-EEDBD942014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221200" y="9238564"/>
            <a:ext cx="3714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80"/>
              </a:lnSpc>
            </a:pPr>
            <a:r>
              <a:rPr lang="en-IN" dirty="0"/>
              <a:t>3</a:t>
            </a:r>
            <a:endParaRPr dirty="0"/>
          </a:p>
        </p:txBody>
      </p:sp>
      <p:pic>
        <p:nvPicPr>
          <p:cNvPr id="19" name="Picture 18" descr="A pizza on a wooden board&#10;&#10;AI-generated content may be incorrect.">
            <a:extLst>
              <a:ext uri="{FF2B5EF4-FFF2-40B4-BE49-F238E27FC236}">
                <a16:creationId xmlns:a16="http://schemas.microsoft.com/office/drawing/2014/main" id="{95AD4297-F862-41DA-D1D4-EA65FF649C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7602" r="90000">
                        <a14:foregroundMark x1="7602" y1="47602" x2="7602" y2="47602"/>
                        <a14:foregroundMark x1="12857" y1="68724" x2="12857" y2="68724"/>
                        <a14:foregroundMark x1="23878" y1="77194" x2="23878" y2="77194"/>
                        <a14:foregroundMark x1="30969" y1="79898" x2="30969" y2="79898"/>
                        <a14:foregroundMark x1="89949" y1="56276" x2="89949" y2="562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9247" y="8803428"/>
            <a:ext cx="10287000" cy="10287000"/>
          </a:xfrm>
          <a:prstGeom prst="rect">
            <a:avLst/>
          </a:prstGeom>
        </p:spPr>
      </p:pic>
      <p:sp>
        <p:nvSpPr>
          <p:cNvPr id="14" name="object 4">
            <a:extLst>
              <a:ext uri="{FF2B5EF4-FFF2-40B4-BE49-F238E27FC236}">
                <a16:creationId xmlns:a16="http://schemas.microsoft.com/office/drawing/2014/main" id="{74077A35-8343-024D-BDD1-1E7FB10AA991}"/>
              </a:ext>
            </a:extLst>
          </p:cNvPr>
          <p:cNvSpPr txBox="1">
            <a:spLocks/>
          </p:cNvSpPr>
          <p:nvPr/>
        </p:nvSpPr>
        <p:spPr>
          <a:xfrm>
            <a:off x="1683493" y="554336"/>
            <a:ext cx="15537707" cy="1821028"/>
          </a:xfrm>
          <a:prstGeom prst="rect">
            <a:avLst/>
          </a:prstGeom>
        </p:spPr>
        <p:txBody>
          <a:bodyPr vert="horz" wrap="square" lIns="0" tIns="881397" rIns="0" bIns="0" rtlCol="0">
            <a:spAutoFit/>
          </a:bodyPr>
          <a:lstStyle>
            <a:lvl1pPr>
              <a:defRPr sz="14950" b="0" i="0">
                <a:solidFill>
                  <a:srgbClr val="D94E32"/>
                </a:solidFill>
                <a:latin typeface="Georgia"/>
                <a:ea typeface="+mj-ea"/>
                <a:cs typeface="Georgia"/>
              </a:defRPr>
            </a:lvl1pPr>
          </a:lstStyle>
          <a:p>
            <a:pPr marL="83185">
              <a:spcBef>
                <a:spcPts val="125"/>
              </a:spcBef>
            </a:pPr>
            <a:r>
              <a:rPr lang="en-US" sz="6050" spc="-550" dirty="0">
                <a:latin typeface="Times New Roman"/>
                <a:cs typeface="Times New Roman"/>
              </a:rPr>
              <a:t> </a:t>
            </a:r>
            <a:r>
              <a:rPr lang="en-US" sz="5400" b="1" spc="-555" dirty="0"/>
              <a:t>PHASE</a:t>
            </a:r>
            <a:r>
              <a:rPr lang="en-US" sz="5400" b="1" spc="-405" dirty="0"/>
              <a:t> </a:t>
            </a:r>
            <a:r>
              <a:rPr lang="en-US" sz="5400" b="1" spc="140" dirty="0"/>
              <a:t>1:</a:t>
            </a:r>
            <a:r>
              <a:rPr lang="en-US" sz="5400" b="1" spc="-409" dirty="0"/>
              <a:t> </a:t>
            </a:r>
            <a:r>
              <a:rPr lang="en-US" sz="5400" b="1" spc="-550" dirty="0"/>
              <a:t>Foundation</a:t>
            </a:r>
            <a:r>
              <a:rPr lang="en-US" sz="5400" b="1" spc="-405" dirty="0"/>
              <a:t> </a:t>
            </a:r>
            <a:r>
              <a:rPr lang="en-US" sz="5400" b="1" spc="-475" dirty="0"/>
              <a:t>&amp;</a:t>
            </a:r>
            <a:r>
              <a:rPr lang="en-US" sz="5400" b="1" spc="-409" dirty="0"/>
              <a:t> </a:t>
            </a:r>
            <a:r>
              <a:rPr lang="en-US" sz="5400" b="1" spc="-515" dirty="0"/>
              <a:t>Data</a:t>
            </a:r>
            <a:r>
              <a:rPr lang="en-US" sz="5400" b="1" spc="-405" dirty="0"/>
              <a:t> </a:t>
            </a:r>
            <a:r>
              <a:rPr lang="en-US" sz="5400" b="1" spc="-1055" dirty="0"/>
              <a:t>Inspection</a:t>
            </a:r>
            <a:endParaRPr lang="en-US" sz="5400" dirty="0"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06547A6-444B-B0F9-B81B-CD466CDFF29B}"/>
              </a:ext>
            </a:extLst>
          </p:cNvPr>
          <p:cNvSpPr txBox="1"/>
          <p:nvPr/>
        </p:nvSpPr>
        <p:spPr>
          <a:xfrm>
            <a:off x="1890967" y="2848080"/>
            <a:ext cx="8949605" cy="59553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1440" algn="ctr">
              <a:lnSpc>
                <a:spcPct val="115399"/>
              </a:lnSpc>
              <a:spcBef>
                <a:spcPts val="100"/>
              </a:spcBef>
            </a:pPr>
            <a:r>
              <a:rPr sz="2600" b="1" dirty="0">
                <a:latin typeface="Arial"/>
                <a:cs typeface="Arial"/>
              </a:rPr>
              <a:t>Begin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by</a:t>
            </a:r>
            <a:r>
              <a:rPr sz="2600" b="1" spc="-7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installing</a:t>
            </a:r>
            <a:r>
              <a:rPr sz="2600" b="1" spc="-7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the</a:t>
            </a:r>
            <a:r>
              <a:rPr sz="2600" b="1" spc="-7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database</a:t>
            </a:r>
            <a:r>
              <a:rPr sz="2600" b="1" spc="-7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and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conducting</a:t>
            </a:r>
            <a:r>
              <a:rPr sz="2600" b="1" spc="-7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essential</a:t>
            </a:r>
            <a:r>
              <a:rPr sz="2600" b="1" spc="-7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quality</a:t>
            </a:r>
            <a:r>
              <a:rPr sz="2600" b="1" spc="-7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checks</a:t>
            </a:r>
            <a:r>
              <a:rPr sz="2600" b="1" spc="-7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to</a:t>
            </a:r>
            <a:r>
              <a:rPr sz="2600" b="1" spc="-7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verify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spc="-25" dirty="0">
                <a:latin typeface="Arial"/>
                <a:cs typeface="Arial"/>
              </a:rPr>
              <a:t>its </a:t>
            </a:r>
            <a:r>
              <a:rPr sz="2600" b="1" spc="-20" dirty="0">
                <a:latin typeface="Arial"/>
                <a:cs typeface="Arial"/>
              </a:rPr>
              <a:t>integrity.</a:t>
            </a:r>
            <a:r>
              <a:rPr sz="2600" b="1" spc="-6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During</a:t>
            </a:r>
            <a:r>
              <a:rPr sz="2600" b="1" spc="-6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this</a:t>
            </a:r>
            <a:r>
              <a:rPr sz="2600" b="1" spc="-6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phase,</a:t>
            </a:r>
            <a:r>
              <a:rPr sz="2600" b="1" spc="-6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it</a:t>
            </a:r>
            <a:r>
              <a:rPr sz="2600" b="1" spc="-6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is</a:t>
            </a:r>
            <a:r>
              <a:rPr sz="2600" b="1" spc="-6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crucial</a:t>
            </a:r>
            <a:r>
              <a:rPr sz="2600" b="1" spc="-6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to</a:t>
            </a:r>
            <a:r>
              <a:rPr sz="2600" b="1" spc="-6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explore</a:t>
            </a:r>
            <a:r>
              <a:rPr sz="2600" b="1" spc="-6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unique</a:t>
            </a:r>
            <a:r>
              <a:rPr sz="2600" b="1" spc="-6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categories</a:t>
            </a:r>
            <a:r>
              <a:rPr sz="2600" b="1" spc="-6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within</a:t>
            </a:r>
            <a:r>
              <a:rPr sz="2600" b="1" spc="-6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the</a:t>
            </a:r>
            <a:r>
              <a:rPr sz="2600" b="1" spc="-60" dirty="0">
                <a:latin typeface="Arial"/>
                <a:cs typeface="Arial"/>
              </a:rPr>
              <a:t> </a:t>
            </a:r>
            <a:r>
              <a:rPr sz="2600" b="1" spc="-10" dirty="0">
                <a:latin typeface="Arial"/>
                <a:cs typeface="Arial"/>
              </a:rPr>
              <a:t>dataset, </a:t>
            </a:r>
            <a:r>
              <a:rPr sz="2600" b="1" dirty="0">
                <a:latin typeface="Arial"/>
                <a:cs typeface="Arial"/>
              </a:rPr>
              <a:t>such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as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different</a:t>
            </a:r>
            <a:r>
              <a:rPr sz="2600" b="1" spc="-7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types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of</a:t>
            </a:r>
            <a:r>
              <a:rPr sz="2600" b="1" spc="-7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pizzas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and</a:t>
            </a:r>
            <a:r>
              <a:rPr sz="2600" b="1" spc="-7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their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respective</a:t>
            </a:r>
            <a:r>
              <a:rPr sz="2600" b="1" spc="-7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attributes—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Pay</a:t>
            </a:r>
            <a:r>
              <a:rPr sz="2600" b="1" spc="-7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particular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spc="-10" dirty="0">
                <a:latin typeface="Arial"/>
                <a:cs typeface="Arial"/>
              </a:rPr>
              <a:t>attention </a:t>
            </a:r>
            <a:r>
              <a:rPr sz="2600" b="1" dirty="0">
                <a:latin typeface="Arial"/>
                <a:cs typeface="Arial"/>
              </a:rPr>
              <a:t>to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handling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any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missing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data,</a:t>
            </a:r>
            <a:r>
              <a:rPr sz="2600" b="1" spc="-7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as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incomplete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records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can</a:t>
            </a:r>
            <a:r>
              <a:rPr sz="2600" b="1" spc="-7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skew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analysis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results.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It's</a:t>
            </a:r>
            <a:r>
              <a:rPr sz="2600" b="1" spc="-70" dirty="0">
                <a:latin typeface="Arial"/>
                <a:cs typeface="Arial"/>
              </a:rPr>
              <a:t> </a:t>
            </a:r>
            <a:r>
              <a:rPr sz="2600" b="1" spc="-20" dirty="0">
                <a:latin typeface="Arial"/>
                <a:cs typeface="Arial"/>
              </a:rPr>
              <a:t>also </a:t>
            </a:r>
            <a:r>
              <a:rPr sz="2600" b="1" dirty="0">
                <a:latin typeface="Arial"/>
                <a:cs typeface="Arial"/>
              </a:rPr>
              <a:t>important</a:t>
            </a:r>
            <a:r>
              <a:rPr sz="2600" b="1" spc="-6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to</a:t>
            </a:r>
            <a:r>
              <a:rPr sz="2600" b="1" spc="-6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identify</a:t>
            </a:r>
            <a:r>
              <a:rPr sz="2600" b="1" spc="-6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and</a:t>
            </a:r>
            <a:r>
              <a:rPr sz="2600" b="1" spc="-6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address</a:t>
            </a:r>
            <a:r>
              <a:rPr sz="2600" b="1" spc="-6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any</a:t>
            </a:r>
            <a:r>
              <a:rPr sz="2600" b="1" spc="-6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records</a:t>
            </a:r>
            <a:r>
              <a:rPr sz="2600" b="1" spc="-6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that</a:t>
            </a:r>
            <a:r>
              <a:rPr sz="2600" b="1" spc="-6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lack</a:t>
            </a:r>
            <a:r>
              <a:rPr sz="2600" b="1" spc="-6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pricing</a:t>
            </a:r>
            <a:r>
              <a:rPr sz="2600" b="1" spc="-6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information,</a:t>
            </a:r>
            <a:r>
              <a:rPr sz="2600" b="1" spc="-6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as</a:t>
            </a:r>
            <a:r>
              <a:rPr sz="2600" b="1" spc="-6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this</a:t>
            </a:r>
            <a:r>
              <a:rPr sz="2600" b="1" spc="-6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is</a:t>
            </a:r>
            <a:r>
              <a:rPr sz="2600" b="1" spc="-65" dirty="0">
                <a:latin typeface="Arial"/>
                <a:cs typeface="Arial"/>
              </a:rPr>
              <a:t> </a:t>
            </a:r>
            <a:r>
              <a:rPr sz="2600" b="1" spc="-50" dirty="0">
                <a:latin typeface="Arial"/>
                <a:cs typeface="Arial"/>
              </a:rPr>
              <a:t>a </a:t>
            </a:r>
            <a:r>
              <a:rPr sz="2600" b="1" dirty="0">
                <a:latin typeface="Arial"/>
                <a:cs typeface="Arial"/>
              </a:rPr>
              <a:t>critical</a:t>
            </a:r>
            <a:r>
              <a:rPr sz="2600" b="1" spc="-8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component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for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most</a:t>
            </a:r>
            <a:r>
              <a:rPr sz="2600" b="1" spc="-8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analyses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involving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sales</a:t>
            </a:r>
            <a:r>
              <a:rPr sz="2600" b="1" spc="-8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or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spc="-20" dirty="0">
                <a:latin typeface="Arial"/>
                <a:cs typeface="Arial"/>
              </a:rPr>
              <a:t>profitability.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By</a:t>
            </a:r>
            <a:r>
              <a:rPr sz="2600" b="1" spc="-8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carefully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spc="-10" dirty="0">
                <a:latin typeface="Arial"/>
                <a:cs typeface="Arial"/>
              </a:rPr>
              <a:t>preparing </a:t>
            </a:r>
            <a:r>
              <a:rPr sz="2600" b="1" dirty="0">
                <a:latin typeface="Arial"/>
                <a:cs typeface="Arial"/>
              </a:rPr>
              <a:t>the</a:t>
            </a:r>
            <a:r>
              <a:rPr sz="2600" b="1" spc="-5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dataset</a:t>
            </a:r>
            <a:r>
              <a:rPr sz="2600" b="1" spc="-5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through</a:t>
            </a:r>
            <a:r>
              <a:rPr sz="2600" b="1" spc="-5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these</a:t>
            </a:r>
            <a:r>
              <a:rPr sz="2600" b="1" spc="-5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steps,</a:t>
            </a:r>
            <a:r>
              <a:rPr sz="2600" b="1" spc="-5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you</a:t>
            </a:r>
            <a:r>
              <a:rPr sz="2600" b="1" spc="-5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set</a:t>
            </a:r>
            <a:r>
              <a:rPr sz="2600" b="1" spc="-5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a</a:t>
            </a:r>
            <a:r>
              <a:rPr sz="2600" b="1" spc="-5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solid</a:t>
            </a:r>
            <a:r>
              <a:rPr sz="2600" b="1" spc="-5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foundation</a:t>
            </a:r>
            <a:r>
              <a:rPr sz="2600" b="1" spc="-5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for</a:t>
            </a:r>
            <a:r>
              <a:rPr sz="2600" b="1" spc="-5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accurate</a:t>
            </a:r>
            <a:r>
              <a:rPr sz="2600" b="1" spc="-5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and</a:t>
            </a:r>
            <a:r>
              <a:rPr sz="2600" b="1" spc="-55" dirty="0">
                <a:latin typeface="Arial"/>
                <a:cs typeface="Arial"/>
              </a:rPr>
              <a:t> </a:t>
            </a:r>
            <a:r>
              <a:rPr sz="2600" b="1" spc="-10" dirty="0">
                <a:latin typeface="Arial"/>
                <a:cs typeface="Arial"/>
              </a:rPr>
              <a:t>reliable </a:t>
            </a:r>
            <a:r>
              <a:rPr sz="2600" b="1" dirty="0">
                <a:latin typeface="Arial"/>
                <a:cs typeface="Arial"/>
              </a:rPr>
              <a:t>analysis</a:t>
            </a:r>
            <a:r>
              <a:rPr sz="2600" b="1" spc="-6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in</a:t>
            </a:r>
            <a:r>
              <a:rPr sz="2600" b="1" spc="-6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the</a:t>
            </a:r>
            <a:r>
              <a:rPr sz="2600" b="1" spc="-6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subsequent</a:t>
            </a:r>
            <a:r>
              <a:rPr sz="2600" b="1" spc="-6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stages</a:t>
            </a:r>
            <a:r>
              <a:rPr sz="2600" b="1" spc="-6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of</a:t>
            </a:r>
            <a:r>
              <a:rPr sz="2600" b="1" spc="-6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your</a:t>
            </a:r>
            <a:r>
              <a:rPr sz="2600" b="1" spc="-60" dirty="0">
                <a:latin typeface="Arial"/>
                <a:cs typeface="Arial"/>
              </a:rPr>
              <a:t> </a:t>
            </a:r>
            <a:r>
              <a:rPr sz="2600" b="1" spc="-10" dirty="0">
                <a:latin typeface="Arial"/>
                <a:cs typeface="Arial"/>
              </a:rPr>
              <a:t>project.</a:t>
            </a:r>
            <a:endParaRPr sz="2600" dirty="0">
              <a:latin typeface="Arial"/>
              <a:cs typeface="Arial"/>
            </a:endParaRPr>
          </a:p>
        </p:txBody>
      </p:sp>
      <p:pic>
        <p:nvPicPr>
          <p:cNvPr id="21" name="Picture 20" descr="A pizza on a wooden board&#10;&#10;AI-generated content may be incorrect.">
            <a:extLst>
              <a:ext uri="{FF2B5EF4-FFF2-40B4-BE49-F238E27FC236}">
                <a16:creationId xmlns:a16="http://schemas.microsoft.com/office/drawing/2014/main" id="{9EAA6986-A9FC-82D4-3AB0-2CC6F46B31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000" b="91556" l="1778" r="96889">
                        <a14:foregroundMark x1="7111" y1="42222" x2="7111" y2="42222"/>
                        <a14:foregroundMark x1="3556" y1="44889" x2="3556" y2="44889"/>
                        <a14:foregroundMark x1="47111" y1="10667" x2="47111" y2="10667"/>
                        <a14:foregroundMark x1="51556" y1="11111" x2="51556" y2="11111"/>
                        <a14:foregroundMark x1="58667" y1="5778" x2="58667" y2="5778"/>
                        <a14:foregroundMark x1="47556" y1="4444" x2="47556" y2="4444"/>
                        <a14:foregroundMark x1="51111" y1="4000" x2="51111" y2="4000"/>
                        <a14:foregroundMark x1="68000" y1="9333" x2="68000" y2="9333"/>
                        <a14:foregroundMark x1="61333" y1="4444" x2="61333" y2="4444"/>
                        <a14:foregroundMark x1="14667" y1="81333" x2="14667" y2="81333"/>
                        <a14:foregroundMark x1="12889" y1="80889" x2="12889" y2="80889"/>
                        <a14:foregroundMark x1="30222" y1="89333" x2="30222" y2="89333"/>
                        <a14:foregroundMark x1="31556" y1="88444" x2="31556" y2="88444"/>
                        <a14:foregroundMark x1="31111" y1="91556" x2="31111" y2="91556"/>
                        <a14:foregroundMark x1="48444" y1="91556" x2="48444" y2="91556"/>
                        <a14:foregroundMark x1="46667" y1="91111" x2="46667" y2="91111"/>
                        <a14:foregroundMark x1="92889" y1="72889" x2="92889" y2="72889"/>
                        <a14:foregroundMark x1="96889" y1="71111" x2="96889" y2="71111"/>
                        <a14:foregroundMark x1="76000" y1="73778" x2="76000" y2="73778"/>
                        <a14:foregroundMark x1="72444" y1="75556" x2="72444" y2="75556"/>
                        <a14:foregroundMark x1="69333" y1="78222" x2="69333" y2="78222"/>
                        <a14:foregroundMark x1="67556" y1="80444" x2="67556" y2="80444"/>
                        <a14:foregroundMark x1="65778" y1="81333" x2="65778" y2="81333"/>
                        <a14:foregroundMark x1="10667" y1="75111" x2="10667" y2="75111"/>
                        <a14:foregroundMark x1="1778" y1="50667" x2="1778" y2="50667"/>
                        <a14:foregroundMark x1="3111" y1="58222" x2="3111" y2="58222"/>
                        <a14:foregroundMark x1="4889" y1="64889" x2="4889" y2="64889"/>
                        <a14:foregroundMark x1="6667" y1="68444" x2="6667" y2="68444"/>
                        <a14:foregroundMark x1="9778" y1="72444" x2="9778" y2="72444"/>
                        <a14:foregroundMark x1="8444" y1="70667" x2="8444" y2="70667"/>
                        <a14:backgroundMark x1="40444" y1="90222" x2="40444" y2="90222"/>
                        <a14:backgroundMark x1="48444" y1="92444" x2="48444" y2="92444"/>
                        <a14:backgroundMark x1="10667" y1="77333" x2="10667" y2="77333"/>
                        <a14:backgroundMark x1="76444" y1="74667" x2="76444" y2="74667"/>
                        <a14:backgroundMark x1="59111" y1="10222" x2="59111" y2="10222"/>
                        <a14:backgroundMark x1="59556" y1="12000" x2="59556" y2="1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5927">
            <a:off x="11161078" y="2716034"/>
            <a:ext cx="5736495" cy="573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03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7290E-DCB1-1FC6-A07A-3B01A47A5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A177DF5-1431-A4E4-2284-6C5E1CA25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493" y="554336"/>
            <a:ext cx="15257099" cy="2305050"/>
          </a:xfrm>
        </p:spPr>
        <p:txBody>
          <a:bodyPr/>
          <a:lstStyle/>
          <a:p>
            <a:endParaRPr lang="en-IN"/>
          </a:p>
        </p:txBody>
      </p:sp>
      <p:pic>
        <p:nvPicPr>
          <p:cNvPr id="21" name="Picture 20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B75E3826-FF8F-74F6-7C30-500D6A644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19E46D21-A010-EC19-CF46-E9DD9ACF3C5F}"/>
              </a:ext>
            </a:extLst>
          </p:cNvPr>
          <p:cNvSpPr/>
          <p:nvPr/>
        </p:nvSpPr>
        <p:spPr>
          <a:xfrm>
            <a:off x="684000" y="666749"/>
            <a:ext cx="16920000" cy="9000000"/>
          </a:xfrm>
          <a:custGeom>
            <a:avLst/>
            <a:gdLst/>
            <a:ahLst/>
            <a:cxnLst/>
            <a:rect l="l" t="t" r="r" b="b"/>
            <a:pathLst>
              <a:path w="16954500" h="8953500">
                <a:moveTo>
                  <a:pt x="16525874" y="8953499"/>
                </a:moveTo>
                <a:lnTo>
                  <a:pt x="428624" y="8953499"/>
                </a:lnTo>
                <a:lnTo>
                  <a:pt x="381921" y="8950984"/>
                </a:lnTo>
                <a:lnTo>
                  <a:pt x="336674" y="8943613"/>
                </a:lnTo>
                <a:lnTo>
                  <a:pt x="293146" y="8931647"/>
                </a:lnTo>
                <a:lnTo>
                  <a:pt x="251597" y="8915349"/>
                </a:lnTo>
                <a:lnTo>
                  <a:pt x="212289" y="8894979"/>
                </a:lnTo>
                <a:lnTo>
                  <a:pt x="175484" y="8870799"/>
                </a:lnTo>
                <a:lnTo>
                  <a:pt x="141443" y="8843071"/>
                </a:lnTo>
                <a:lnTo>
                  <a:pt x="110428" y="8812055"/>
                </a:lnTo>
                <a:lnTo>
                  <a:pt x="82699" y="8778014"/>
                </a:lnTo>
                <a:lnTo>
                  <a:pt x="58519" y="8741209"/>
                </a:lnTo>
                <a:lnTo>
                  <a:pt x="38149" y="8701901"/>
                </a:lnTo>
                <a:lnTo>
                  <a:pt x="21851" y="8660353"/>
                </a:lnTo>
                <a:lnTo>
                  <a:pt x="9886" y="8616824"/>
                </a:lnTo>
                <a:lnTo>
                  <a:pt x="2515" y="8571577"/>
                </a:lnTo>
                <a:lnTo>
                  <a:pt x="0" y="8524874"/>
                </a:lnTo>
                <a:lnTo>
                  <a:pt x="0" y="428624"/>
                </a:lnTo>
                <a:lnTo>
                  <a:pt x="2515" y="381921"/>
                </a:lnTo>
                <a:lnTo>
                  <a:pt x="9886" y="336674"/>
                </a:lnTo>
                <a:lnTo>
                  <a:pt x="21851" y="293146"/>
                </a:lnTo>
                <a:lnTo>
                  <a:pt x="38149" y="251597"/>
                </a:lnTo>
                <a:lnTo>
                  <a:pt x="58519" y="212289"/>
                </a:lnTo>
                <a:lnTo>
                  <a:pt x="82699" y="175484"/>
                </a:lnTo>
                <a:lnTo>
                  <a:pt x="110428" y="141443"/>
                </a:lnTo>
                <a:lnTo>
                  <a:pt x="141443" y="110428"/>
                </a:lnTo>
                <a:lnTo>
                  <a:pt x="175484" y="82699"/>
                </a:lnTo>
                <a:lnTo>
                  <a:pt x="212289" y="58519"/>
                </a:lnTo>
                <a:lnTo>
                  <a:pt x="251597" y="38149"/>
                </a:lnTo>
                <a:lnTo>
                  <a:pt x="293146" y="21851"/>
                </a:lnTo>
                <a:lnTo>
                  <a:pt x="336674" y="9886"/>
                </a:lnTo>
                <a:lnTo>
                  <a:pt x="381921" y="2515"/>
                </a:lnTo>
                <a:lnTo>
                  <a:pt x="428624" y="0"/>
                </a:lnTo>
                <a:lnTo>
                  <a:pt x="16525874" y="0"/>
                </a:lnTo>
                <a:lnTo>
                  <a:pt x="16572577" y="2515"/>
                </a:lnTo>
                <a:lnTo>
                  <a:pt x="16617824" y="9886"/>
                </a:lnTo>
                <a:lnTo>
                  <a:pt x="16661352" y="21851"/>
                </a:lnTo>
                <a:lnTo>
                  <a:pt x="16702901" y="38149"/>
                </a:lnTo>
                <a:lnTo>
                  <a:pt x="16742209" y="58519"/>
                </a:lnTo>
                <a:lnTo>
                  <a:pt x="16779014" y="82699"/>
                </a:lnTo>
                <a:lnTo>
                  <a:pt x="16813055" y="110428"/>
                </a:lnTo>
                <a:lnTo>
                  <a:pt x="16844070" y="141443"/>
                </a:lnTo>
                <a:lnTo>
                  <a:pt x="16871799" y="175484"/>
                </a:lnTo>
                <a:lnTo>
                  <a:pt x="16895979" y="212289"/>
                </a:lnTo>
                <a:lnTo>
                  <a:pt x="16916349" y="251597"/>
                </a:lnTo>
                <a:lnTo>
                  <a:pt x="16932647" y="293146"/>
                </a:lnTo>
                <a:lnTo>
                  <a:pt x="16944612" y="336674"/>
                </a:lnTo>
                <a:lnTo>
                  <a:pt x="16951983" y="381921"/>
                </a:lnTo>
                <a:lnTo>
                  <a:pt x="16954499" y="428624"/>
                </a:lnTo>
                <a:lnTo>
                  <a:pt x="16954499" y="8524874"/>
                </a:lnTo>
                <a:lnTo>
                  <a:pt x="16951983" y="8571577"/>
                </a:lnTo>
                <a:lnTo>
                  <a:pt x="16944612" y="8616824"/>
                </a:lnTo>
                <a:lnTo>
                  <a:pt x="16932647" y="8660353"/>
                </a:lnTo>
                <a:lnTo>
                  <a:pt x="16916349" y="8701901"/>
                </a:lnTo>
                <a:lnTo>
                  <a:pt x="16895979" y="8741209"/>
                </a:lnTo>
                <a:lnTo>
                  <a:pt x="16871799" y="8778014"/>
                </a:lnTo>
                <a:lnTo>
                  <a:pt x="16844070" y="8812055"/>
                </a:lnTo>
                <a:lnTo>
                  <a:pt x="16813055" y="8843071"/>
                </a:lnTo>
                <a:lnTo>
                  <a:pt x="16779014" y="8870799"/>
                </a:lnTo>
                <a:lnTo>
                  <a:pt x="16742209" y="8894979"/>
                </a:lnTo>
                <a:lnTo>
                  <a:pt x="16702901" y="8915349"/>
                </a:lnTo>
                <a:lnTo>
                  <a:pt x="16661352" y="8931647"/>
                </a:lnTo>
                <a:lnTo>
                  <a:pt x="16617824" y="8943613"/>
                </a:lnTo>
                <a:lnTo>
                  <a:pt x="16572577" y="8950984"/>
                </a:lnTo>
                <a:lnTo>
                  <a:pt x="16525874" y="895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1" name="object 12">
            <a:extLst>
              <a:ext uri="{FF2B5EF4-FFF2-40B4-BE49-F238E27FC236}">
                <a16:creationId xmlns:a16="http://schemas.microsoft.com/office/drawing/2014/main" id="{D9A13F2B-8D13-9FBC-4EE6-909E97DB918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9953" y="7722196"/>
            <a:ext cx="2005025" cy="2250509"/>
          </a:xfrm>
          <a:prstGeom prst="rect">
            <a:avLst/>
          </a:prstGeom>
        </p:spPr>
      </p:pic>
      <p:sp>
        <p:nvSpPr>
          <p:cNvPr id="32" name="object 13">
            <a:extLst>
              <a:ext uri="{FF2B5EF4-FFF2-40B4-BE49-F238E27FC236}">
                <a16:creationId xmlns:a16="http://schemas.microsoft.com/office/drawing/2014/main" id="{CBC41AC0-8D63-24F3-F097-3A79FC8CE31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221200" y="9238564"/>
            <a:ext cx="3714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80"/>
              </a:lnSpc>
            </a:pPr>
            <a:r>
              <a:rPr lang="en-IN" dirty="0"/>
              <a:t>4</a:t>
            </a:r>
            <a:endParaRPr dirty="0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7468A0B0-E196-1B68-2721-1CC1873C0D01}"/>
              </a:ext>
            </a:extLst>
          </p:cNvPr>
          <p:cNvSpPr txBox="1">
            <a:spLocks/>
          </p:cNvSpPr>
          <p:nvPr/>
        </p:nvSpPr>
        <p:spPr>
          <a:xfrm>
            <a:off x="1716823" y="554336"/>
            <a:ext cx="15257099" cy="2305050"/>
          </a:xfrm>
          <a:prstGeom prst="rect">
            <a:avLst/>
          </a:prstGeom>
        </p:spPr>
        <p:txBody>
          <a:bodyPr vert="horz" wrap="square" lIns="0" tIns="979218" rIns="0" bIns="0" rtlCol="0">
            <a:spAutoFit/>
          </a:bodyPr>
          <a:lstStyle>
            <a:lvl1pPr>
              <a:defRPr sz="14950" b="0" i="0">
                <a:solidFill>
                  <a:srgbClr val="D94E32"/>
                </a:solidFill>
                <a:latin typeface="Georgia"/>
                <a:ea typeface="+mj-ea"/>
                <a:cs typeface="Georgia"/>
              </a:defRPr>
            </a:lvl1pPr>
          </a:lstStyle>
          <a:p>
            <a:pPr marL="330835">
              <a:spcBef>
                <a:spcPts val="100"/>
              </a:spcBef>
            </a:pPr>
            <a:r>
              <a:rPr lang="en-US" sz="4000" b="1" spc="-245" dirty="0"/>
              <a:t>Q1.List</a:t>
            </a:r>
            <a:r>
              <a:rPr lang="en-US" sz="4000" b="1" spc="-295" dirty="0"/>
              <a:t> </a:t>
            </a:r>
            <a:r>
              <a:rPr lang="en-US" sz="4000" b="1" spc="-260" dirty="0"/>
              <a:t>all</a:t>
            </a:r>
            <a:r>
              <a:rPr lang="en-US" sz="4000" b="1" spc="-290" dirty="0"/>
              <a:t> </a:t>
            </a:r>
            <a:r>
              <a:rPr lang="en-US" sz="4000" b="1" spc="-409" dirty="0"/>
              <a:t>unique</a:t>
            </a:r>
            <a:r>
              <a:rPr lang="en-US" sz="4000" b="1" spc="-295" dirty="0"/>
              <a:t> </a:t>
            </a:r>
            <a:r>
              <a:rPr lang="en-US" sz="4000" b="1" spc="-355" dirty="0"/>
              <a:t>pizza</a:t>
            </a:r>
            <a:r>
              <a:rPr lang="en-US" sz="4000" b="1" spc="-290" dirty="0"/>
              <a:t> </a:t>
            </a:r>
            <a:r>
              <a:rPr lang="en-US" sz="4000" b="1" spc="-360" dirty="0"/>
              <a:t>categories</a:t>
            </a:r>
            <a:r>
              <a:rPr lang="en-US" sz="4000" b="1" spc="-295" dirty="0"/>
              <a:t> </a:t>
            </a:r>
            <a:r>
              <a:rPr lang="en-US" sz="4000" b="1" spc="-355" dirty="0"/>
              <a:t>(DISTINCT).</a:t>
            </a:r>
            <a:endParaRPr lang="en-US" sz="4000" dirty="0"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5E66C15B-1774-9630-2AF3-AECBA4671E0C}"/>
              </a:ext>
            </a:extLst>
          </p:cNvPr>
          <p:cNvSpPr txBox="1"/>
          <p:nvPr/>
        </p:nvSpPr>
        <p:spPr>
          <a:xfrm>
            <a:off x="2511886" y="3689241"/>
            <a:ext cx="8444865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300" dirty="0">
                <a:latin typeface="Trebuchet MS"/>
                <a:cs typeface="Trebuchet MS"/>
              </a:rPr>
              <a:t>SELECT</a:t>
            </a:r>
            <a:r>
              <a:rPr sz="2800" spc="-170" dirty="0">
                <a:latin typeface="Trebuchet MS"/>
                <a:cs typeface="Trebuchet MS"/>
              </a:rPr>
              <a:t> </a:t>
            </a:r>
            <a:r>
              <a:rPr sz="2800" spc="180" dirty="0">
                <a:latin typeface="Trebuchet MS"/>
                <a:cs typeface="Trebuchet MS"/>
              </a:rPr>
              <a:t>DISTINCT</a:t>
            </a:r>
            <a:r>
              <a:rPr sz="2800" spc="-170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category</a:t>
            </a:r>
            <a:r>
              <a:rPr sz="2800" spc="-16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from</a:t>
            </a:r>
            <a:r>
              <a:rPr sz="2800" spc="-170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pizza_types;;</a:t>
            </a:r>
            <a:endParaRPr sz="2800" dirty="0">
              <a:latin typeface="Trebuchet MS"/>
              <a:cs typeface="Trebuchet MS"/>
            </a:endParaRPr>
          </a:p>
        </p:txBody>
      </p:sp>
      <p:pic>
        <p:nvPicPr>
          <p:cNvPr id="7" name="object 6">
            <a:extLst>
              <a:ext uri="{FF2B5EF4-FFF2-40B4-BE49-F238E27FC236}">
                <a16:creationId xmlns:a16="http://schemas.microsoft.com/office/drawing/2014/main" id="{76C3C789-205A-538D-8F6E-98669CD579C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53682" y="4114606"/>
            <a:ext cx="3190874" cy="422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57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238E8-F256-58B1-915E-FE2D6CB91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ED136277-585E-66FA-D1C9-4215A747D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493" y="554336"/>
            <a:ext cx="15257099" cy="2305050"/>
          </a:xfrm>
        </p:spPr>
        <p:txBody>
          <a:bodyPr/>
          <a:lstStyle/>
          <a:p>
            <a:endParaRPr lang="en-IN"/>
          </a:p>
        </p:txBody>
      </p:sp>
      <p:pic>
        <p:nvPicPr>
          <p:cNvPr id="21" name="Picture 20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70D4FBA5-33CF-1C3E-63CA-2EA542B72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21776D16-BB04-488A-6819-9A4548580B24}"/>
              </a:ext>
            </a:extLst>
          </p:cNvPr>
          <p:cNvSpPr/>
          <p:nvPr/>
        </p:nvSpPr>
        <p:spPr>
          <a:xfrm>
            <a:off x="684000" y="666749"/>
            <a:ext cx="16920000" cy="9000000"/>
          </a:xfrm>
          <a:custGeom>
            <a:avLst/>
            <a:gdLst/>
            <a:ahLst/>
            <a:cxnLst/>
            <a:rect l="l" t="t" r="r" b="b"/>
            <a:pathLst>
              <a:path w="16954500" h="8953500">
                <a:moveTo>
                  <a:pt x="16525874" y="8953499"/>
                </a:moveTo>
                <a:lnTo>
                  <a:pt x="428624" y="8953499"/>
                </a:lnTo>
                <a:lnTo>
                  <a:pt x="381921" y="8950984"/>
                </a:lnTo>
                <a:lnTo>
                  <a:pt x="336674" y="8943613"/>
                </a:lnTo>
                <a:lnTo>
                  <a:pt x="293146" y="8931647"/>
                </a:lnTo>
                <a:lnTo>
                  <a:pt x="251597" y="8915349"/>
                </a:lnTo>
                <a:lnTo>
                  <a:pt x="212289" y="8894979"/>
                </a:lnTo>
                <a:lnTo>
                  <a:pt x="175484" y="8870799"/>
                </a:lnTo>
                <a:lnTo>
                  <a:pt x="141443" y="8843071"/>
                </a:lnTo>
                <a:lnTo>
                  <a:pt x="110428" y="8812055"/>
                </a:lnTo>
                <a:lnTo>
                  <a:pt x="82699" y="8778014"/>
                </a:lnTo>
                <a:lnTo>
                  <a:pt x="58519" y="8741209"/>
                </a:lnTo>
                <a:lnTo>
                  <a:pt x="38149" y="8701901"/>
                </a:lnTo>
                <a:lnTo>
                  <a:pt x="21851" y="8660353"/>
                </a:lnTo>
                <a:lnTo>
                  <a:pt x="9886" y="8616824"/>
                </a:lnTo>
                <a:lnTo>
                  <a:pt x="2515" y="8571577"/>
                </a:lnTo>
                <a:lnTo>
                  <a:pt x="0" y="8524874"/>
                </a:lnTo>
                <a:lnTo>
                  <a:pt x="0" y="428624"/>
                </a:lnTo>
                <a:lnTo>
                  <a:pt x="2515" y="381921"/>
                </a:lnTo>
                <a:lnTo>
                  <a:pt x="9886" y="336674"/>
                </a:lnTo>
                <a:lnTo>
                  <a:pt x="21851" y="293146"/>
                </a:lnTo>
                <a:lnTo>
                  <a:pt x="38149" y="251597"/>
                </a:lnTo>
                <a:lnTo>
                  <a:pt x="58519" y="212289"/>
                </a:lnTo>
                <a:lnTo>
                  <a:pt x="82699" y="175484"/>
                </a:lnTo>
                <a:lnTo>
                  <a:pt x="110428" y="141443"/>
                </a:lnTo>
                <a:lnTo>
                  <a:pt x="141443" y="110428"/>
                </a:lnTo>
                <a:lnTo>
                  <a:pt x="175484" y="82699"/>
                </a:lnTo>
                <a:lnTo>
                  <a:pt x="212289" y="58519"/>
                </a:lnTo>
                <a:lnTo>
                  <a:pt x="251597" y="38149"/>
                </a:lnTo>
                <a:lnTo>
                  <a:pt x="293146" y="21851"/>
                </a:lnTo>
                <a:lnTo>
                  <a:pt x="336674" y="9886"/>
                </a:lnTo>
                <a:lnTo>
                  <a:pt x="381921" y="2515"/>
                </a:lnTo>
                <a:lnTo>
                  <a:pt x="428624" y="0"/>
                </a:lnTo>
                <a:lnTo>
                  <a:pt x="16525874" y="0"/>
                </a:lnTo>
                <a:lnTo>
                  <a:pt x="16572577" y="2515"/>
                </a:lnTo>
                <a:lnTo>
                  <a:pt x="16617824" y="9886"/>
                </a:lnTo>
                <a:lnTo>
                  <a:pt x="16661352" y="21851"/>
                </a:lnTo>
                <a:lnTo>
                  <a:pt x="16702901" y="38149"/>
                </a:lnTo>
                <a:lnTo>
                  <a:pt x="16742209" y="58519"/>
                </a:lnTo>
                <a:lnTo>
                  <a:pt x="16779014" y="82699"/>
                </a:lnTo>
                <a:lnTo>
                  <a:pt x="16813055" y="110428"/>
                </a:lnTo>
                <a:lnTo>
                  <a:pt x="16844070" y="141443"/>
                </a:lnTo>
                <a:lnTo>
                  <a:pt x="16871799" y="175484"/>
                </a:lnTo>
                <a:lnTo>
                  <a:pt x="16895979" y="212289"/>
                </a:lnTo>
                <a:lnTo>
                  <a:pt x="16916349" y="251597"/>
                </a:lnTo>
                <a:lnTo>
                  <a:pt x="16932647" y="293146"/>
                </a:lnTo>
                <a:lnTo>
                  <a:pt x="16944612" y="336674"/>
                </a:lnTo>
                <a:lnTo>
                  <a:pt x="16951983" y="381921"/>
                </a:lnTo>
                <a:lnTo>
                  <a:pt x="16954499" y="428624"/>
                </a:lnTo>
                <a:lnTo>
                  <a:pt x="16954499" y="8524874"/>
                </a:lnTo>
                <a:lnTo>
                  <a:pt x="16951983" y="8571577"/>
                </a:lnTo>
                <a:lnTo>
                  <a:pt x="16944612" y="8616824"/>
                </a:lnTo>
                <a:lnTo>
                  <a:pt x="16932647" y="8660353"/>
                </a:lnTo>
                <a:lnTo>
                  <a:pt x="16916349" y="8701901"/>
                </a:lnTo>
                <a:lnTo>
                  <a:pt x="16895979" y="8741209"/>
                </a:lnTo>
                <a:lnTo>
                  <a:pt x="16871799" y="8778014"/>
                </a:lnTo>
                <a:lnTo>
                  <a:pt x="16844070" y="8812055"/>
                </a:lnTo>
                <a:lnTo>
                  <a:pt x="16813055" y="8843071"/>
                </a:lnTo>
                <a:lnTo>
                  <a:pt x="16779014" y="8870799"/>
                </a:lnTo>
                <a:lnTo>
                  <a:pt x="16742209" y="8894979"/>
                </a:lnTo>
                <a:lnTo>
                  <a:pt x="16702901" y="8915349"/>
                </a:lnTo>
                <a:lnTo>
                  <a:pt x="16661352" y="8931647"/>
                </a:lnTo>
                <a:lnTo>
                  <a:pt x="16617824" y="8943613"/>
                </a:lnTo>
                <a:lnTo>
                  <a:pt x="16572577" y="8950984"/>
                </a:lnTo>
                <a:lnTo>
                  <a:pt x="16525874" y="895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1" name="object 12">
            <a:extLst>
              <a:ext uri="{FF2B5EF4-FFF2-40B4-BE49-F238E27FC236}">
                <a16:creationId xmlns:a16="http://schemas.microsoft.com/office/drawing/2014/main" id="{45028176-DA28-33C3-9B40-5F71EB8DD60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9953" y="7722196"/>
            <a:ext cx="2005025" cy="2250509"/>
          </a:xfrm>
          <a:prstGeom prst="rect">
            <a:avLst/>
          </a:prstGeom>
        </p:spPr>
      </p:pic>
      <p:sp>
        <p:nvSpPr>
          <p:cNvPr id="32" name="object 13">
            <a:extLst>
              <a:ext uri="{FF2B5EF4-FFF2-40B4-BE49-F238E27FC236}">
                <a16:creationId xmlns:a16="http://schemas.microsoft.com/office/drawing/2014/main" id="{FF43A3B3-0DAC-B720-CD05-3326C968278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221200" y="9238564"/>
            <a:ext cx="3714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80"/>
              </a:lnSpc>
            </a:pPr>
            <a:r>
              <a:rPr lang="en-IN" dirty="0"/>
              <a:t>5</a:t>
            </a:r>
            <a:endParaRPr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6A90DB05-1376-A4C5-8ABB-1AD44280AEF6}"/>
              </a:ext>
            </a:extLst>
          </p:cNvPr>
          <p:cNvSpPr txBox="1"/>
          <p:nvPr/>
        </p:nvSpPr>
        <p:spPr>
          <a:xfrm>
            <a:off x="8735714" y="4975224"/>
            <a:ext cx="525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FFFBF2"/>
                </a:solidFill>
                <a:latin typeface="Trebuchet MS"/>
                <a:cs typeface="Trebuchet MS"/>
              </a:rPr>
              <a:t>sdd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2EDDC750-043A-E0D0-A355-F25F7261DF3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39387" y="5724675"/>
            <a:ext cx="12388566" cy="2586898"/>
          </a:xfrm>
          <a:prstGeom prst="rect">
            <a:avLst/>
          </a:prstGeom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4D7E1B45-0C80-F13A-0864-0AED5C0F23F9}"/>
              </a:ext>
            </a:extLst>
          </p:cNvPr>
          <p:cNvSpPr txBox="1">
            <a:spLocks/>
          </p:cNvSpPr>
          <p:nvPr/>
        </p:nvSpPr>
        <p:spPr>
          <a:xfrm>
            <a:off x="1739949" y="1373949"/>
            <a:ext cx="14770016" cy="118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4950" b="0" i="0">
                <a:solidFill>
                  <a:srgbClr val="D94E32"/>
                </a:solidFill>
                <a:latin typeface="Georgia"/>
                <a:ea typeface="+mj-ea"/>
                <a:cs typeface="Georgia"/>
              </a:defRPr>
            </a:lvl1pPr>
          </a:lstStyle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lang="en-US" sz="3700" b="1" spc="-240" dirty="0"/>
              <a:t>Q2: </a:t>
            </a:r>
            <a:r>
              <a:rPr lang="en-US" sz="3700" b="1" spc="-320" dirty="0"/>
              <a:t>Display</a:t>
            </a:r>
            <a:r>
              <a:rPr lang="en-US" sz="3700" b="1" spc="-240" dirty="0"/>
              <a:t> </a:t>
            </a:r>
            <a:r>
              <a:rPr lang="en-US" sz="3700" b="1" spc="-335" dirty="0" err="1"/>
              <a:t>pizza_type_id,name</a:t>
            </a:r>
            <a:r>
              <a:rPr lang="en-US" sz="3700" b="1" spc="-240" dirty="0"/>
              <a:t> </a:t>
            </a:r>
            <a:r>
              <a:rPr lang="en-US" sz="3700" b="1" spc="-365" dirty="0"/>
              <a:t>and</a:t>
            </a:r>
            <a:r>
              <a:rPr lang="en-US" sz="3700" b="1" spc="-240" dirty="0"/>
              <a:t> </a:t>
            </a:r>
            <a:r>
              <a:rPr lang="en-US" sz="3700" b="1" spc="-315" dirty="0"/>
              <a:t>ingredients,</a:t>
            </a:r>
            <a:r>
              <a:rPr lang="en-US" sz="3700" b="1" spc="-240" dirty="0"/>
              <a:t> </a:t>
            </a:r>
            <a:r>
              <a:rPr lang="en-US" sz="3700" b="1" spc="-320" dirty="0"/>
              <a:t>replacing</a:t>
            </a:r>
            <a:r>
              <a:rPr lang="en-US" sz="3700" b="1" spc="-240" dirty="0"/>
              <a:t> </a:t>
            </a:r>
            <a:r>
              <a:rPr lang="en-US" sz="3700" b="1" spc="-409" dirty="0"/>
              <a:t>NULL </a:t>
            </a:r>
            <a:r>
              <a:rPr lang="en-US" sz="3700" b="1" spc="-330" dirty="0"/>
              <a:t>ingredients</a:t>
            </a:r>
            <a:r>
              <a:rPr lang="en-US" sz="3700" b="1" spc="-254" dirty="0"/>
              <a:t> </a:t>
            </a:r>
            <a:r>
              <a:rPr lang="en-US" sz="3700" b="1" spc="-335" dirty="0" err="1"/>
              <a:t>withMissing</a:t>
            </a:r>
            <a:r>
              <a:rPr lang="en-US" sz="3700" b="1" spc="-254" dirty="0"/>
              <a:t> </a:t>
            </a:r>
            <a:r>
              <a:rPr lang="en-US" sz="3700" b="1" spc="-280" dirty="0"/>
              <a:t>Data",</a:t>
            </a:r>
            <a:r>
              <a:rPr lang="en-US" sz="3700" b="1" spc="-254" dirty="0"/>
              <a:t> </a:t>
            </a:r>
            <a:r>
              <a:rPr lang="en-US" sz="3700" b="1" spc="-360" dirty="0"/>
              <a:t>Show</a:t>
            </a:r>
            <a:r>
              <a:rPr lang="en-US" sz="3700" b="1" spc="-250" dirty="0"/>
              <a:t> </a:t>
            </a:r>
            <a:r>
              <a:rPr lang="en-US" sz="3700" b="1" spc="-275" dirty="0"/>
              <a:t>first</a:t>
            </a:r>
            <a:r>
              <a:rPr lang="en-US" sz="3700" b="1" spc="-254" dirty="0"/>
              <a:t> </a:t>
            </a:r>
            <a:r>
              <a:rPr lang="en-US" sz="3700" b="1" spc="-50" dirty="0"/>
              <a:t>5</a:t>
            </a:r>
            <a:r>
              <a:rPr lang="en-US" sz="3700" b="1" spc="-254" dirty="0"/>
              <a:t> </a:t>
            </a:r>
            <a:r>
              <a:rPr lang="en-US" sz="3700" b="1" spc="-310" dirty="0"/>
              <a:t>rows.</a:t>
            </a:r>
            <a:endParaRPr lang="en-US" sz="3700"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42DC53E8-42A1-6510-59CC-87F79121173C}"/>
              </a:ext>
            </a:extLst>
          </p:cNvPr>
          <p:cNvSpPr txBox="1"/>
          <p:nvPr/>
        </p:nvSpPr>
        <p:spPr>
          <a:xfrm>
            <a:off x="1739949" y="3801615"/>
            <a:ext cx="13014960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03090" marR="5080" indent="-4391025">
              <a:lnSpc>
                <a:spcPct val="115700"/>
              </a:lnSpc>
              <a:spcBef>
                <a:spcPts val="100"/>
              </a:spcBef>
            </a:pPr>
            <a:r>
              <a:rPr sz="2700" spc="250" dirty="0">
                <a:latin typeface="Trebuchet MS"/>
                <a:cs typeface="Trebuchet MS"/>
              </a:rPr>
              <a:t>SELECT</a:t>
            </a:r>
            <a:r>
              <a:rPr sz="2700" spc="-130" dirty="0">
                <a:latin typeface="Trebuchet MS"/>
                <a:cs typeface="Trebuchet MS"/>
              </a:rPr>
              <a:t> </a:t>
            </a:r>
            <a:r>
              <a:rPr sz="2700" spc="-50" dirty="0">
                <a:latin typeface="Trebuchet MS"/>
                <a:cs typeface="Trebuchet MS"/>
              </a:rPr>
              <a:t>pizza_type_id,</a:t>
            </a:r>
            <a:r>
              <a:rPr sz="2700" spc="-125" dirty="0">
                <a:latin typeface="Trebuchet MS"/>
                <a:cs typeface="Trebuchet MS"/>
              </a:rPr>
              <a:t> </a:t>
            </a:r>
            <a:r>
              <a:rPr sz="2700" spc="-40" dirty="0">
                <a:latin typeface="Trebuchet MS"/>
                <a:cs typeface="Trebuchet MS"/>
              </a:rPr>
              <a:t>name,</a:t>
            </a:r>
            <a:r>
              <a:rPr sz="2700" spc="-130" dirty="0">
                <a:latin typeface="Trebuchet MS"/>
                <a:cs typeface="Trebuchet MS"/>
              </a:rPr>
              <a:t> </a:t>
            </a:r>
            <a:r>
              <a:rPr sz="2700" spc="65" dirty="0">
                <a:latin typeface="Trebuchet MS"/>
                <a:cs typeface="Trebuchet MS"/>
              </a:rPr>
              <a:t>COALESCE(ingredients,</a:t>
            </a:r>
            <a:r>
              <a:rPr sz="2700" spc="-125" dirty="0">
                <a:latin typeface="Trebuchet MS"/>
                <a:cs typeface="Trebuchet MS"/>
              </a:rPr>
              <a:t> </a:t>
            </a:r>
            <a:r>
              <a:rPr sz="2700" spc="90" dirty="0">
                <a:latin typeface="Trebuchet MS"/>
                <a:cs typeface="Trebuchet MS"/>
              </a:rPr>
              <a:t>'Missing</a:t>
            </a:r>
            <a:r>
              <a:rPr sz="2700" spc="-130" dirty="0">
                <a:latin typeface="Trebuchet MS"/>
                <a:cs typeface="Trebuchet MS"/>
              </a:rPr>
              <a:t> </a:t>
            </a:r>
            <a:r>
              <a:rPr sz="2700" dirty="0">
                <a:latin typeface="Trebuchet MS"/>
                <a:cs typeface="Trebuchet MS"/>
              </a:rPr>
              <a:t>Data')</a:t>
            </a:r>
            <a:r>
              <a:rPr sz="2700" spc="-125" dirty="0">
                <a:latin typeface="Trebuchet MS"/>
                <a:cs typeface="Trebuchet MS"/>
              </a:rPr>
              <a:t> </a:t>
            </a:r>
            <a:r>
              <a:rPr sz="2700" spc="320" dirty="0">
                <a:latin typeface="Trebuchet MS"/>
                <a:cs typeface="Trebuchet MS"/>
              </a:rPr>
              <a:t>AS</a:t>
            </a:r>
            <a:r>
              <a:rPr sz="2700" spc="-130" dirty="0">
                <a:latin typeface="Trebuchet MS"/>
                <a:cs typeface="Trebuchet MS"/>
              </a:rPr>
              <a:t> </a:t>
            </a:r>
            <a:r>
              <a:rPr sz="2700" spc="-10" dirty="0">
                <a:latin typeface="Trebuchet MS"/>
                <a:cs typeface="Trebuchet MS"/>
              </a:rPr>
              <a:t>ingredients</a:t>
            </a:r>
            <a:r>
              <a:rPr lang="en-IN" sz="2700" spc="-10" dirty="0">
                <a:latin typeface="Trebuchet MS"/>
                <a:cs typeface="Trebuchet MS"/>
              </a:rPr>
              <a:t> </a:t>
            </a:r>
            <a:r>
              <a:rPr sz="2700" spc="290" dirty="0">
                <a:latin typeface="Trebuchet MS"/>
                <a:cs typeface="Trebuchet MS"/>
              </a:rPr>
              <a:t>FROM</a:t>
            </a:r>
            <a:r>
              <a:rPr sz="2700" spc="-140" dirty="0">
                <a:latin typeface="Trebuchet MS"/>
                <a:cs typeface="Trebuchet MS"/>
              </a:rPr>
              <a:t> </a:t>
            </a:r>
            <a:r>
              <a:rPr sz="2700" spc="-10" dirty="0">
                <a:latin typeface="Trebuchet MS"/>
                <a:cs typeface="Trebuchet MS"/>
              </a:rPr>
              <a:t>pizza_types</a:t>
            </a:r>
            <a:r>
              <a:rPr sz="2700" spc="-140" dirty="0">
                <a:latin typeface="Trebuchet MS"/>
                <a:cs typeface="Trebuchet MS"/>
              </a:rPr>
              <a:t> </a:t>
            </a:r>
            <a:r>
              <a:rPr sz="2700" spc="85" dirty="0">
                <a:latin typeface="Trebuchet MS"/>
                <a:cs typeface="Trebuchet MS"/>
              </a:rPr>
              <a:t>LIMIT</a:t>
            </a:r>
            <a:r>
              <a:rPr sz="2700" spc="-135" dirty="0">
                <a:latin typeface="Trebuchet MS"/>
                <a:cs typeface="Trebuchet MS"/>
              </a:rPr>
              <a:t> </a:t>
            </a:r>
            <a:r>
              <a:rPr sz="2700" spc="-25" dirty="0">
                <a:latin typeface="Trebuchet MS"/>
                <a:cs typeface="Trebuchet MS"/>
              </a:rPr>
              <a:t>5;</a:t>
            </a:r>
            <a:endParaRPr sz="27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2079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7CDEC-0EAA-FB8D-8848-146176D0B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10ABF10-9631-FC2D-55A7-597B5C0C9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493" y="554336"/>
            <a:ext cx="15257099" cy="2305050"/>
          </a:xfrm>
        </p:spPr>
        <p:txBody>
          <a:bodyPr/>
          <a:lstStyle/>
          <a:p>
            <a:endParaRPr lang="en-IN"/>
          </a:p>
        </p:txBody>
      </p:sp>
      <p:pic>
        <p:nvPicPr>
          <p:cNvPr id="21" name="Picture 20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94186C11-15A7-3D61-12B9-44B14A5D6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FCB7AB4C-42C4-7B2B-A0BF-36B2259FF885}"/>
              </a:ext>
            </a:extLst>
          </p:cNvPr>
          <p:cNvSpPr/>
          <p:nvPr/>
        </p:nvSpPr>
        <p:spPr>
          <a:xfrm>
            <a:off x="684000" y="666749"/>
            <a:ext cx="16920000" cy="9000000"/>
          </a:xfrm>
          <a:custGeom>
            <a:avLst/>
            <a:gdLst/>
            <a:ahLst/>
            <a:cxnLst/>
            <a:rect l="l" t="t" r="r" b="b"/>
            <a:pathLst>
              <a:path w="16954500" h="8953500">
                <a:moveTo>
                  <a:pt x="16525874" y="8953499"/>
                </a:moveTo>
                <a:lnTo>
                  <a:pt x="428624" y="8953499"/>
                </a:lnTo>
                <a:lnTo>
                  <a:pt x="381921" y="8950984"/>
                </a:lnTo>
                <a:lnTo>
                  <a:pt x="336674" y="8943613"/>
                </a:lnTo>
                <a:lnTo>
                  <a:pt x="293146" y="8931647"/>
                </a:lnTo>
                <a:lnTo>
                  <a:pt x="251597" y="8915349"/>
                </a:lnTo>
                <a:lnTo>
                  <a:pt x="212289" y="8894979"/>
                </a:lnTo>
                <a:lnTo>
                  <a:pt x="175484" y="8870799"/>
                </a:lnTo>
                <a:lnTo>
                  <a:pt x="141443" y="8843071"/>
                </a:lnTo>
                <a:lnTo>
                  <a:pt x="110428" y="8812055"/>
                </a:lnTo>
                <a:lnTo>
                  <a:pt x="82699" y="8778014"/>
                </a:lnTo>
                <a:lnTo>
                  <a:pt x="58519" y="8741209"/>
                </a:lnTo>
                <a:lnTo>
                  <a:pt x="38149" y="8701901"/>
                </a:lnTo>
                <a:lnTo>
                  <a:pt x="21851" y="8660353"/>
                </a:lnTo>
                <a:lnTo>
                  <a:pt x="9886" y="8616824"/>
                </a:lnTo>
                <a:lnTo>
                  <a:pt x="2515" y="8571577"/>
                </a:lnTo>
                <a:lnTo>
                  <a:pt x="0" y="8524874"/>
                </a:lnTo>
                <a:lnTo>
                  <a:pt x="0" y="428624"/>
                </a:lnTo>
                <a:lnTo>
                  <a:pt x="2515" y="381921"/>
                </a:lnTo>
                <a:lnTo>
                  <a:pt x="9886" y="336674"/>
                </a:lnTo>
                <a:lnTo>
                  <a:pt x="21851" y="293146"/>
                </a:lnTo>
                <a:lnTo>
                  <a:pt x="38149" y="251597"/>
                </a:lnTo>
                <a:lnTo>
                  <a:pt x="58519" y="212289"/>
                </a:lnTo>
                <a:lnTo>
                  <a:pt x="82699" y="175484"/>
                </a:lnTo>
                <a:lnTo>
                  <a:pt x="110428" y="141443"/>
                </a:lnTo>
                <a:lnTo>
                  <a:pt x="141443" y="110428"/>
                </a:lnTo>
                <a:lnTo>
                  <a:pt x="175484" y="82699"/>
                </a:lnTo>
                <a:lnTo>
                  <a:pt x="212289" y="58519"/>
                </a:lnTo>
                <a:lnTo>
                  <a:pt x="251597" y="38149"/>
                </a:lnTo>
                <a:lnTo>
                  <a:pt x="293146" y="21851"/>
                </a:lnTo>
                <a:lnTo>
                  <a:pt x="336674" y="9886"/>
                </a:lnTo>
                <a:lnTo>
                  <a:pt x="381921" y="2515"/>
                </a:lnTo>
                <a:lnTo>
                  <a:pt x="428624" y="0"/>
                </a:lnTo>
                <a:lnTo>
                  <a:pt x="16525874" y="0"/>
                </a:lnTo>
                <a:lnTo>
                  <a:pt x="16572577" y="2515"/>
                </a:lnTo>
                <a:lnTo>
                  <a:pt x="16617824" y="9886"/>
                </a:lnTo>
                <a:lnTo>
                  <a:pt x="16661352" y="21851"/>
                </a:lnTo>
                <a:lnTo>
                  <a:pt x="16702901" y="38149"/>
                </a:lnTo>
                <a:lnTo>
                  <a:pt x="16742209" y="58519"/>
                </a:lnTo>
                <a:lnTo>
                  <a:pt x="16779014" y="82699"/>
                </a:lnTo>
                <a:lnTo>
                  <a:pt x="16813055" y="110428"/>
                </a:lnTo>
                <a:lnTo>
                  <a:pt x="16844070" y="141443"/>
                </a:lnTo>
                <a:lnTo>
                  <a:pt x="16871799" y="175484"/>
                </a:lnTo>
                <a:lnTo>
                  <a:pt x="16895979" y="212289"/>
                </a:lnTo>
                <a:lnTo>
                  <a:pt x="16916349" y="251597"/>
                </a:lnTo>
                <a:lnTo>
                  <a:pt x="16932647" y="293146"/>
                </a:lnTo>
                <a:lnTo>
                  <a:pt x="16944612" y="336674"/>
                </a:lnTo>
                <a:lnTo>
                  <a:pt x="16951983" y="381921"/>
                </a:lnTo>
                <a:lnTo>
                  <a:pt x="16954499" y="428624"/>
                </a:lnTo>
                <a:lnTo>
                  <a:pt x="16954499" y="8524874"/>
                </a:lnTo>
                <a:lnTo>
                  <a:pt x="16951983" y="8571577"/>
                </a:lnTo>
                <a:lnTo>
                  <a:pt x="16944612" y="8616824"/>
                </a:lnTo>
                <a:lnTo>
                  <a:pt x="16932647" y="8660353"/>
                </a:lnTo>
                <a:lnTo>
                  <a:pt x="16916349" y="8701901"/>
                </a:lnTo>
                <a:lnTo>
                  <a:pt x="16895979" y="8741209"/>
                </a:lnTo>
                <a:lnTo>
                  <a:pt x="16871799" y="8778014"/>
                </a:lnTo>
                <a:lnTo>
                  <a:pt x="16844070" y="8812055"/>
                </a:lnTo>
                <a:lnTo>
                  <a:pt x="16813055" y="8843071"/>
                </a:lnTo>
                <a:lnTo>
                  <a:pt x="16779014" y="8870799"/>
                </a:lnTo>
                <a:lnTo>
                  <a:pt x="16742209" y="8894979"/>
                </a:lnTo>
                <a:lnTo>
                  <a:pt x="16702901" y="8915349"/>
                </a:lnTo>
                <a:lnTo>
                  <a:pt x="16661352" y="8931647"/>
                </a:lnTo>
                <a:lnTo>
                  <a:pt x="16617824" y="8943613"/>
                </a:lnTo>
                <a:lnTo>
                  <a:pt x="16572577" y="8950984"/>
                </a:lnTo>
                <a:lnTo>
                  <a:pt x="16525874" y="895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1" name="object 12">
            <a:extLst>
              <a:ext uri="{FF2B5EF4-FFF2-40B4-BE49-F238E27FC236}">
                <a16:creationId xmlns:a16="http://schemas.microsoft.com/office/drawing/2014/main" id="{DE364E81-BAB4-B0C4-D28D-B0E1B39BB9E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9953" y="7722196"/>
            <a:ext cx="2005025" cy="2250509"/>
          </a:xfrm>
          <a:prstGeom prst="rect">
            <a:avLst/>
          </a:prstGeom>
        </p:spPr>
      </p:pic>
      <p:sp>
        <p:nvSpPr>
          <p:cNvPr id="32" name="object 13">
            <a:extLst>
              <a:ext uri="{FF2B5EF4-FFF2-40B4-BE49-F238E27FC236}">
                <a16:creationId xmlns:a16="http://schemas.microsoft.com/office/drawing/2014/main" id="{C94E3A03-0B6F-8A6F-28DF-91C2101B0E4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221200" y="9238564"/>
            <a:ext cx="3714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80"/>
              </a:lnSpc>
            </a:pPr>
            <a:r>
              <a:rPr lang="en-IN" dirty="0"/>
              <a:t>6</a:t>
            </a:r>
            <a:endParaRPr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EEC6E1DC-EAEF-7BD5-2C13-2A2EDEEA1526}"/>
              </a:ext>
            </a:extLst>
          </p:cNvPr>
          <p:cNvSpPr txBox="1"/>
          <p:nvPr/>
        </p:nvSpPr>
        <p:spPr>
          <a:xfrm>
            <a:off x="8735714" y="4975224"/>
            <a:ext cx="525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FFFBF2"/>
                </a:solidFill>
                <a:latin typeface="Trebuchet MS"/>
                <a:cs typeface="Trebuchet MS"/>
              </a:rPr>
              <a:t>sdd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231E687F-3720-E7CC-AFC7-0B70F8934D92}"/>
              </a:ext>
            </a:extLst>
          </p:cNvPr>
          <p:cNvSpPr txBox="1">
            <a:spLocks/>
          </p:cNvSpPr>
          <p:nvPr/>
        </p:nvSpPr>
        <p:spPr>
          <a:xfrm>
            <a:off x="1716823" y="554336"/>
            <a:ext cx="15257099" cy="1461552"/>
          </a:xfrm>
          <a:prstGeom prst="rect">
            <a:avLst/>
          </a:prstGeom>
        </p:spPr>
        <p:txBody>
          <a:bodyPr vert="horz" wrap="square" lIns="0" tIns="837817" rIns="0" bIns="0" rtlCol="0">
            <a:spAutoFit/>
          </a:bodyPr>
          <a:lstStyle>
            <a:lvl1pPr>
              <a:defRPr sz="14950" b="0" i="0">
                <a:solidFill>
                  <a:srgbClr val="D94E32"/>
                </a:solidFill>
                <a:latin typeface="Georgia"/>
                <a:ea typeface="+mj-ea"/>
                <a:cs typeface="Georgia"/>
              </a:defRPr>
            </a:lvl1pPr>
          </a:lstStyle>
          <a:p>
            <a:pPr marL="401320">
              <a:spcBef>
                <a:spcPts val="100"/>
              </a:spcBef>
            </a:pPr>
            <a:r>
              <a:rPr lang="en-US" sz="4000" b="1" spc="-300" dirty="0"/>
              <a:t>Q3:</a:t>
            </a:r>
            <a:r>
              <a:rPr lang="en-US" sz="4000" b="1" spc="-295" dirty="0"/>
              <a:t> </a:t>
            </a:r>
            <a:r>
              <a:rPr lang="en-US" sz="4000" b="1" spc="-395" dirty="0"/>
              <a:t>Check</a:t>
            </a:r>
            <a:r>
              <a:rPr lang="en-US" sz="4000" b="1" spc="-290" dirty="0"/>
              <a:t> </a:t>
            </a:r>
            <a:r>
              <a:rPr lang="en-US" sz="4000" b="1" spc="-310" dirty="0"/>
              <a:t>for</a:t>
            </a:r>
            <a:r>
              <a:rPr lang="en-US" sz="4000" b="1" spc="-295" dirty="0"/>
              <a:t> </a:t>
            </a:r>
            <a:r>
              <a:rPr lang="en-US" sz="4000" b="1" spc="-370" dirty="0"/>
              <a:t>pizzas</a:t>
            </a:r>
            <a:r>
              <a:rPr lang="en-US" sz="4000" b="1" spc="-290" dirty="0"/>
              <a:t> </a:t>
            </a:r>
            <a:r>
              <a:rPr lang="en-US" sz="4000" b="1" spc="-409" dirty="0"/>
              <a:t>missing</a:t>
            </a:r>
            <a:r>
              <a:rPr lang="en-US" sz="4000" b="1" spc="-290" dirty="0"/>
              <a:t> a</a:t>
            </a:r>
            <a:r>
              <a:rPr lang="en-US" sz="4000" b="1" spc="-295" dirty="0"/>
              <a:t> </a:t>
            </a:r>
            <a:r>
              <a:rPr lang="en-US" sz="4000" b="1" spc="-340" dirty="0"/>
              <a:t>price</a:t>
            </a:r>
            <a:r>
              <a:rPr lang="en-US" sz="4000" b="1" spc="-290" dirty="0"/>
              <a:t> </a:t>
            </a:r>
            <a:r>
              <a:rPr lang="en-US" sz="4000" b="1" spc="-275" dirty="0"/>
              <a:t>(IS</a:t>
            </a:r>
            <a:r>
              <a:rPr lang="en-US" sz="4000" b="1" spc="-295" dirty="0"/>
              <a:t> </a:t>
            </a:r>
            <a:r>
              <a:rPr lang="en-US" sz="4000" b="1" spc="-380" dirty="0"/>
              <a:t>NULL).</a:t>
            </a:r>
            <a:endParaRPr lang="en-US" sz="4000" dirty="0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1CEA0FB0-9E4D-4E86-D6AC-D35087E62F3C}"/>
              </a:ext>
            </a:extLst>
          </p:cNvPr>
          <p:cNvSpPr txBox="1"/>
          <p:nvPr/>
        </p:nvSpPr>
        <p:spPr>
          <a:xfrm>
            <a:off x="3078969" y="3034894"/>
            <a:ext cx="6165215" cy="1022716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2800" spc="285" dirty="0">
                <a:latin typeface="Trebuchet MS"/>
                <a:cs typeface="Trebuchet MS"/>
              </a:rPr>
              <a:t>SELECT</a:t>
            </a:r>
            <a:r>
              <a:rPr sz="2800" spc="-170" dirty="0">
                <a:latin typeface="Trebuchet MS"/>
                <a:cs typeface="Trebuchet MS"/>
              </a:rPr>
              <a:t> </a:t>
            </a:r>
            <a:r>
              <a:rPr sz="2800" spc="-25" dirty="0">
                <a:latin typeface="Trebuchet MS"/>
                <a:cs typeface="Trebuchet MS"/>
              </a:rPr>
              <a:t>pizza_id</a:t>
            </a:r>
            <a:r>
              <a:rPr sz="2800" spc="-165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,price</a:t>
            </a:r>
            <a:endParaRPr sz="2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sz="2800" spc="-130" dirty="0">
                <a:latin typeface="Trebuchet MS"/>
                <a:cs typeface="Trebuchet MS"/>
              </a:rPr>
              <a:t>from</a:t>
            </a:r>
            <a:r>
              <a:rPr sz="2800" spc="-125" dirty="0">
                <a:latin typeface="Trebuchet MS"/>
                <a:cs typeface="Trebuchet MS"/>
              </a:rPr>
              <a:t> </a:t>
            </a:r>
            <a:r>
              <a:rPr sz="2800" dirty="0">
                <a:latin typeface="Trebuchet MS"/>
                <a:cs typeface="Trebuchet MS"/>
              </a:rPr>
              <a:t>pizzas</a:t>
            </a:r>
            <a:r>
              <a:rPr sz="2800" spc="-260" dirty="0">
                <a:latin typeface="Trebuchet MS"/>
                <a:cs typeface="Trebuchet MS"/>
              </a:rPr>
              <a:t> </a:t>
            </a:r>
            <a:r>
              <a:rPr sz="2800" spc="320" dirty="0">
                <a:latin typeface="Trebuchet MS"/>
                <a:cs typeface="Trebuchet MS"/>
              </a:rPr>
              <a:t>WHERE</a:t>
            </a:r>
            <a:r>
              <a:rPr sz="2800" spc="-125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price</a:t>
            </a:r>
            <a:r>
              <a:rPr sz="2800" spc="-120" dirty="0">
                <a:latin typeface="Trebuchet MS"/>
                <a:cs typeface="Trebuchet MS"/>
              </a:rPr>
              <a:t> </a:t>
            </a:r>
            <a:r>
              <a:rPr sz="2800" spc="240" dirty="0">
                <a:latin typeface="Trebuchet MS"/>
                <a:cs typeface="Trebuchet MS"/>
              </a:rPr>
              <a:t>IS</a:t>
            </a:r>
            <a:r>
              <a:rPr sz="2800" spc="-125" dirty="0">
                <a:latin typeface="Trebuchet MS"/>
                <a:cs typeface="Trebuchet MS"/>
              </a:rPr>
              <a:t> </a:t>
            </a:r>
            <a:r>
              <a:rPr sz="2800" spc="70" dirty="0">
                <a:latin typeface="Trebuchet MS"/>
                <a:cs typeface="Trebuchet MS"/>
              </a:rPr>
              <a:t>NULL;</a:t>
            </a:r>
            <a:endParaRPr sz="2800" dirty="0">
              <a:latin typeface="Trebuchet MS"/>
              <a:cs typeface="Trebuchet MS"/>
            </a:endParaRP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594E1FD4-5303-89B0-F553-8B36BA8C431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34801" y="5143499"/>
            <a:ext cx="5524499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51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A834B-54DC-2D7B-EAE1-A9F23C3C6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48569E2-A5D3-5FA8-D9B4-A093488A6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493" y="554336"/>
            <a:ext cx="15257099" cy="2305050"/>
          </a:xfrm>
        </p:spPr>
        <p:txBody>
          <a:bodyPr/>
          <a:lstStyle/>
          <a:p>
            <a:endParaRPr lang="en-IN"/>
          </a:p>
        </p:txBody>
      </p:sp>
      <p:pic>
        <p:nvPicPr>
          <p:cNvPr id="21" name="Picture 20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0F2D4FED-1611-6D36-18E4-38D3B4794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4341958A-25E9-A8D4-F5C5-9545DFEC5CB4}"/>
              </a:ext>
            </a:extLst>
          </p:cNvPr>
          <p:cNvSpPr/>
          <p:nvPr/>
        </p:nvSpPr>
        <p:spPr>
          <a:xfrm>
            <a:off x="684000" y="666749"/>
            <a:ext cx="16920000" cy="9000000"/>
          </a:xfrm>
          <a:custGeom>
            <a:avLst/>
            <a:gdLst/>
            <a:ahLst/>
            <a:cxnLst/>
            <a:rect l="l" t="t" r="r" b="b"/>
            <a:pathLst>
              <a:path w="16954500" h="8953500">
                <a:moveTo>
                  <a:pt x="16525874" y="8953499"/>
                </a:moveTo>
                <a:lnTo>
                  <a:pt x="428624" y="8953499"/>
                </a:lnTo>
                <a:lnTo>
                  <a:pt x="381921" y="8950984"/>
                </a:lnTo>
                <a:lnTo>
                  <a:pt x="336674" y="8943613"/>
                </a:lnTo>
                <a:lnTo>
                  <a:pt x="293146" y="8931647"/>
                </a:lnTo>
                <a:lnTo>
                  <a:pt x="251597" y="8915349"/>
                </a:lnTo>
                <a:lnTo>
                  <a:pt x="212289" y="8894979"/>
                </a:lnTo>
                <a:lnTo>
                  <a:pt x="175484" y="8870799"/>
                </a:lnTo>
                <a:lnTo>
                  <a:pt x="141443" y="8843071"/>
                </a:lnTo>
                <a:lnTo>
                  <a:pt x="110428" y="8812055"/>
                </a:lnTo>
                <a:lnTo>
                  <a:pt x="82699" y="8778014"/>
                </a:lnTo>
                <a:lnTo>
                  <a:pt x="58519" y="8741209"/>
                </a:lnTo>
                <a:lnTo>
                  <a:pt x="38149" y="8701901"/>
                </a:lnTo>
                <a:lnTo>
                  <a:pt x="21851" y="8660353"/>
                </a:lnTo>
                <a:lnTo>
                  <a:pt x="9886" y="8616824"/>
                </a:lnTo>
                <a:lnTo>
                  <a:pt x="2515" y="8571577"/>
                </a:lnTo>
                <a:lnTo>
                  <a:pt x="0" y="8524874"/>
                </a:lnTo>
                <a:lnTo>
                  <a:pt x="0" y="428624"/>
                </a:lnTo>
                <a:lnTo>
                  <a:pt x="2515" y="381921"/>
                </a:lnTo>
                <a:lnTo>
                  <a:pt x="9886" y="336674"/>
                </a:lnTo>
                <a:lnTo>
                  <a:pt x="21851" y="293146"/>
                </a:lnTo>
                <a:lnTo>
                  <a:pt x="38149" y="251597"/>
                </a:lnTo>
                <a:lnTo>
                  <a:pt x="58519" y="212289"/>
                </a:lnTo>
                <a:lnTo>
                  <a:pt x="82699" y="175484"/>
                </a:lnTo>
                <a:lnTo>
                  <a:pt x="110428" y="141443"/>
                </a:lnTo>
                <a:lnTo>
                  <a:pt x="141443" y="110428"/>
                </a:lnTo>
                <a:lnTo>
                  <a:pt x="175484" y="82699"/>
                </a:lnTo>
                <a:lnTo>
                  <a:pt x="212289" y="58519"/>
                </a:lnTo>
                <a:lnTo>
                  <a:pt x="251597" y="38149"/>
                </a:lnTo>
                <a:lnTo>
                  <a:pt x="293146" y="21851"/>
                </a:lnTo>
                <a:lnTo>
                  <a:pt x="336674" y="9886"/>
                </a:lnTo>
                <a:lnTo>
                  <a:pt x="381921" y="2515"/>
                </a:lnTo>
                <a:lnTo>
                  <a:pt x="428624" y="0"/>
                </a:lnTo>
                <a:lnTo>
                  <a:pt x="16525874" y="0"/>
                </a:lnTo>
                <a:lnTo>
                  <a:pt x="16572577" y="2515"/>
                </a:lnTo>
                <a:lnTo>
                  <a:pt x="16617824" y="9886"/>
                </a:lnTo>
                <a:lnTo>
                  <a:pt x="16661352" y="21851"/>
                </a:lnTo>
                <a:lnTo>
                  <a:pt x="16702901" y="38149"/>
                </a:lnTo>
                <a:lnTo>
                  <a:pt x="16742209" y="58519"/>
                </a:lnTo>
                <a:lnTo>
                  <a:pt x="16779014" y="82699"/>
                </a:lnTo>
                <a:lnTo>
                  <a:pt x="16813055" y="110428"/>
                </a:lnTo>
                <a:lnTo>
                  <a:pt x="16844070" y="141443"/>
                </a:lnTo>
                <a:lnTo>
                  <a:pt x="16871799" y="175484"/>
                </a:lnTo>
                <a:lnTo>
                  <a:pt x="16895979" y="212289"/>
                </a:lnTo>
                <a:lnTo>
                  <a:pt x="16916349" y="251597"/>
                </a:lnTo>
                <a:lnTo>
                  <a:pt x="16932647" y="293146"/>
                </a:lnTo>
                <a:lnTo>
                  <a:pt x="16944612" y="336674"/>
                </a:lnTo>
                <a:lnTo>
                  <a:pt x="16951983" y="381921"/>
                </a:lnTo>
                <a:lnTo>
                  <a:pt x="16954499" y="428624"/>
                </a:lnTo>
                <a:lnTo>
                  <a:pt x="16954499" y="8524874"/>
                </a:lnTo>
                <a:lnTo>
                  <a:pt x="16951983" y="8571577"/>
                </a:lnTo>
                <a:lnTo>
                  <a:pt x="16944612" y="8616824"/>
                </a:lnTo>
                <a:lnTo>
                  <a:pt x="16932647" y="8660353"/>
                </a:lnTo>
                <a:lnTo>
                  <a:pt x="16916349" y="8701901"/>
                </a:lnTo>
                <a:lnTo>
                  <a:pt x="16895979" y="8741209"/>
                </a:lnTo>
                <a:lnTo>
                  <a:pt x="16871799" y="8778014"/>
                </a:lnTo>
                <a:lnTo>
                  <a:pt x="16844070" y="8812055"/>
                </a:lnTo>
                <a:lnTo>
                  <a:pt x="16813055" y="8843071"/>
                </a:lnTo>
                <a:lnTo>
                  <a:pt x="16779014" y="8870799"/>
                </a:lnTo>
                <a:lnTo>
                  <a:pt x="16742209" y="8894979"/>
                </a:lnTo>
                <a:lnTo>
                  <a:pt x="16702901" y="8915349"/>
                </a:lnTo>
                <a:lnTo>
                  <a:pt x="16661352" y="8931647"/>
                </a:lnTo>
                <a:lnTo>
                  <a:pt x="16617824" y="8943613"/>
                </a:lnTo>
                <a:lnTo>
                  <a:pt x="16572577" y="8950984"/>
                </a:lnTo>
                <a:lnTo>
                  <a:pt x="16525874" y="895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1" name="object 12">
            <a:extLst>
              <a:ext uri="{FF2B5EF4-FFF2-40B4-BE49-F238E27FC236}">
                <a16:creationId xmlns:a16="http://schemas.microsoft.com/office/drawing/2014/main" id="{87B5D7D9-DA8C-4961-BC6E-C0181CC5585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9953" y="7722196"/>
            <a:ext cx="2005025" cy="2250509"/>
          </a:xfrm>
          <a:prstGeom prst="rect">
            <a:avLst/>
          </a:prstGeom>
        </p:spPr>
      </p:pic>
      <p:sp>
        <p:nvSpPr>
          <p:cNvPr id="32" name="object 13">
            <a:extLst>
              <a:ext uri="{FF2B5EF4-FFF2-40B4-BE49-F238E27FC236}">
                <a16:creationId xmlns:a16="http://schemas.microsoft.com/office/drawing/2014/main" id="{CFAE0955-434E-B5A4-E42E-36410708AB7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221200" y="9238564"/>
            <a:ext cx="3714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80"/>
              </a:lnSpc>
            </a:pPr>
            <a:r>
              <a:rPr lang="en-IN" dirty="0"/>
              <a:t>7</a:t>
            </a:r>
            <a:endParaRPr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4DEC915-0645-9BCF-53C7-1540D3C7DBAB}"/>
              </a:ext>
            </a:extLst>
          </p:cNvPr>
          <p:cNvSpPr txBox="1"/>
          <p:nvPr/>
        </p:nvSpPr>
        <p:spPr>
          <a:xfrm>
            <a:off x="8735714" y="4975224"/>
            <a:ext cx="525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FFFBF2"/>
                </a:solidFill>
                <a:latin typeface="Trebuchet MS"/>
                <a:cs typeface="Trebuchet MS"/>
              </a:rPr>
              <a:t>sdd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14A1738-16DC-242F-D1DB-F31D7E52F4DC}"/>
              </a:ext>
            </a:extLst>
          </p:cNvPr>
          <p:cNvSpPr txBox="1">
            <a:spLocks/>
          </p:cNvSpPr>
          <p:nvPr/>
        </p:nvSpPr>
        <p:spPr>
          <a:xfrm>
            <a:off x="1515450" y="554336"/>
            <a:ext cx="15257099" cy="1615403"/>
          </a:xfrm>
          <a:prstGeom prst="rect">
            <a:avLst/>
          </a:prstGeom>
        </p:spPr>
        <p:txBody>
          <a:bodyPr vert="horz" wrap="square" lIns="0" tIns="913980" rIns="0" bIns="0" rtlCol="0">
            <a:spAutoFit/>
          </a:bodyPr>
          <a:lstStyle>
            <a:lvl1pPr>
              <a:defRPr sz="14950" b="0" i="0">
                <a:solidFill>
                  <a:srgbClr val="D94E32"/>
                </a:solidFill>
                <a:latin typeface="Georgia"/>
                <a:ea typeface="+mj-ea"/>
                <a:cs typeface="Georgia"/>
              </a:defRPr>
            </a:lvl1pPr>
          </a:lstStyle>
          <a:p>
            <a:pPr marL="83185">
              <a:spcBef>
                <a:spcPts val="105"/>
              </a:spcBef>
            </a:pPr>
            <a:r>
              <a:rPr lang="en-US" sz="4500" spc="2625" dirty="0">
                <a:latin typeface="Courier New"/>
                <a:cs typeface="Courier New"/>
              </a:rPr>
              <a:t>📊</a:t>
            </a:r>
            <a:r>
              <a:rPr lang="en-US" sz="4500" spc="-2250" dirty="0">
                <a:latin typeface="Courier New"/>
                <a:cs typeface="Courier New"/>
              </a:rPr>
              <a:t> </a:t>
            </a:r>
            <a:r>
              <a:rPr lang="en-US" sz="4500" b="1" spc="-484" dirty="0"/>
              <a:t>PHASE</a:t>
            </a:r>
            <a:r>
              <a:rPr lang="en-US" sz="4500" b="1" spc="-350" dirty="0"/>
              <a:t> </a:t>
            </a:r>
            <a:r>
              <a:rPr lang="en-US" sz="4500" b="1" spc="-220" dirty="0"/>
              <a:t>2:</a:t>
            </a:r>
            <a:r>
              <a:rPr lang="en-US" sz="4500" b="1" spc="-350" dirty="0"/>
              <a:t> </a:t>
            </a:r>
            <a:r>
              <a:rPr lang="en-US" sz="4500" b="1" spc="-395" dirty="0"/>
              <a:t>Filtering</a:t>
            </a:r>
            <a:r>
              <a:rPr lang="en-US" sz="4500" b="1" spc="-350" dirty="0"/>
              <a:t> </a:t>
            </a:r>
            <a:r>
              <a:rPr lang="en-US" sz="4500" b="1" spc="-415" dirty="0"/>
              <a:t>&amp;</a:t>
            </a:r>
            <a:r>
              <a:rPr lang="en-US" sz="4500" b="1" spc="-350" dirty="0"/>
              <a:t> </a:t>
            </a:r>
            <a:r>
              <a:rPr lang="en-US" sz="4500" b="1" spc="-445" dirty="0"/>
              <a:t>Exploratory</a:t>
            </a:r>
            <a:r>
              <a:rPr lang="en-US" sz="4500" b="1" spc="-350" dirty="0"/>
              <a:t> </a:t>
            </a:r>
            <a:r>
              <a:rPr lang="en-US" sz="4500" b="1" spc="-480" dirty="0"/>
              <a:t>SQL</a:t>
            </a:r>
            <a:r>
              <a:rPr lang="en-US" sz="4500" b="1" spc="-350" dirty="0"/>
              <a:t> </a:t>
            </a:r>
            <a:r>
              <a:rPr lang="en-US" sz="4500" b="1" spc="-819" dirty="0"/>
              <a:t>Analysis</a:t>
            </a:r>
            <a:endParaRPr lang="en-US" sz="4500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32ADA97-362B-8657-C75B-FBEE9985DA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17161" y="2724075"/>
            <a:ext cx="8779790" cy="5400506"/>
          </a:xfrm>
          <a:prstGeom prst="rect">
            <a:avLst/>
          </a:prstGeom>
        </p:spPr>
        <p:txBody>
          <a:bodyPr vert="horz" wrap="square" lIns="0" tIns="312092" rIns="0" bIns="0" rtlCol="0">
            <a:spAutoFit/>
          </a:bodyPr>
          <a:lstStyle/>
          <a:p>
            <a:pPr marL="12700" marR="5080" indent="-635" algn="ctr">
              <a:lnSpc>
                <a:spcPct val="116300"/>
              </a:lnSpc>
              <a:spcBef>
                <a:spcPts val="100"/>
              </a:spcBef>
            </a:pPr>
            <a:r>
              <a:rPr sz="3600" dirty="0"/>
              <a:t>SQL</a:t>
            </a:r>
            <a:r>
              <a:rPr sz="3600" spc="-170" dirty="0"/>
              <a:t> </a:t>
            </a:r>
            <a:r>
              <a:rPr sz="3600" dirty="0"/>
              <a:t>filtering</a:t>
            </a:r>
            <a:r>
              <a:rPr sz="3600" spc="-110" dirty="0"/>
              <a:t> </a:t>
            </a:r>
            <a:r>
              <a:rPr sz="3600" dirty="0"/>
              <a:t>techniques</a:t>
            </a:r>
            <a:r>
              <a:rPr sz="3600" spc="-114" dirty="0"/>
              <a:t> </a:t>
            </a:r>
            <a:r>
              <a:rPr sz="3600" dirty="0"/>
              <a:t>help</a:t>
            </a:r>
            <a:r>
              <a:rPr sz="3600" spc="-110" dirty="0"/>
              <a:t> </a:t>
            </a:r>
            <a:r>
              <a:rPr sz="3600" dirty="0"/>
              <a:t>answer</a:t>
            </a:r>
            <a:r>
              <a:rPr sz="3600" spc="-114" dirty="0"/>
              <a:t> </a:t>
            </a:r>
            <a:r>
              <a:rPr sz="3600" spc="-10" dirty="0"/>
              <a:t>business </a:t>
            </a:r>
            <a:r>
              <a:rPr sz="3600" dirty="0"/>
              <a:t>questions</a:t>
            </a:r>
            <a:r>
              <a:rPr sz="3600" spc="-80" dirty="0"/>
              <a:t> </a:t>
            </a:r>
            <a:r>
              <a:rPr sz="3600" dirty="0"/>
              <a:t>by</a:t>
            </a:r>
            <a:r>
              <a:rPr sz="3600" spc="-75" dirty="0"/>
              <a:t> </a:t>
            </a:r>
            <a:r>
              <a:rPr sz="3600" dirty="0"/>
              <a:t>extracting</a:t>
            </a:r>
            <a:r>
              <a:rPr sz="3600" spc="-80" dirty="0"/>
              <a:t> </a:t>
            </a:r>
            <a:r>
              <a:rPr sz="3600" dirty="0"/>
              <a:t>orders</a:t>
            </a:r>
            <a:r>
              <a:rPr sz="3600" spc="-75" dirty="0"/>
              <a:t> </a:t>
            </a:r>
            <a:r>
              <a:rPr sz="3600" dirty="0"/>
              <a:t>based</a:t>
            </a:r>
            <a:r>
              <a:rPr sz="3600" spc="-80" dirty="0"/>
              <a:t> </a:t>
            </a:r>
            <a:r>
              <a:rPr sz="3600" dirty="0"/>
              <a:t>on</a:t>
            </a:r>
            <a:r>
              <a:rPr sz="3600" spc="-75" dirty="0"/>
              <a:t> </a:t>
            </a:r>
            <a:r>
              <a:rPr sz="3600" dirty="0"/>
              <a:t>dates</a:t>
            </a:r>
            <a:r>
              <a:rPr sz="3600" spc="-80" dirty="0"/>
              <a:t> </a:t>
            </a:r>
            <a:r>
              <a:rPr sz="3600" dirty="0"/>
              <a:t>and</a:t>
            </a:r>
            <a:r>
              <a:rPr sz="3600" spc="-75" dirty="0"/>
              <a:t> </a:t>
            </a:r>
            <a:r>
              <a:rPr sz="3600" dirty="0"/>
              <a:t>times.</a:t>
            </a:r>
            <a:r>
              <a:rPr sz="3600" spc="-80" dirty="0"/>
              <a:t> </a:t>
            </a:r>
            <a:r>
              <a:rPr sz="3600" dirty="0"/>
              <a:t>Filtering</a:t>
            </a:r>
            <a:r>
              <a:rPr sz="3600" spc="-75" dirty="0"/>
              <a:t> </a:t>
            </a:r>
            <a:r>
              <a:rPr sz="3600" spc="-10" dirty="0"/>
              <a:t>pizzas </a:t>
            </a:r>
            <a:r>
              <a:rPr sz="3600" dirty="0"/>
              <a:t>by</a:t>
            </a:r>
            <a:r>
              <a:rPr sz="3600" spc="-80" dirty="0"/>
              <a:t> </a:t>
            </a:r>
            <a:r>
              <a:rPr sz="3600" dirty="0"/>
              <a:t>size,</a:t>
            </a:r>
            <a:r>
              <a:rPr sz="3600" spc="-75" dirty="0"/>
              <a:t> </a:t>
            </a:r>
            <a:r>
              <a:rPr sz="3600" dirty="0"/>
              <a:t>keyword,</a:t>
            </a:r>
            <a:r>
              <a:rPr sz="3600" spc="-75" dirty="0"/>
              <a:t> </a:t>
            </a:r>
            <a:r>
              <a:rPr sz="3600" dirty="0"/>
              <a:t>and</a:t>
            </a:r>
            <a:r>
              <a:rPr sz="3600" spc="-75" dirty="0"/>
              <a:t> </a:t>
            </a:r>
            <a:r>
              <a:rPr sz="3600" dirty="0"/>
              <a:t>price</a:t>
            </a:r>
            <a:r>
              <a:rPr sz="3600" spc="-75" dirty="0"/>
              <a:t> </a:t>
            </a:r>
            <a:r>
              <a:rPr sz="3600" dirty="0"/>
              <a:t>range</a:t>
            </a:r>
            <a:r>
              <a:rPr sz="3600" spc="-75" dirty="0"/>
              <a:t> </a:t>
            </a:r>
            <a:r>
              <a:rPr sz="3600" dirty="0"/>
              <a:t>tailors</a:t>
            </a:r>
            <a:r>
              <a:rPr sz="3600" spc="-75" dirty="0"/>
              <a:t> </a:t>
            </a:r>
            <a:r>
              <a:rPr sz="3600" dirty="0"/>
              <a:t>offerings,</a:t>
            </a:r>
            <a:r>
              <a:rPr sz="3600" spc="-75" dirty="0"/>
              <a:t> </a:t>
            </a:r>
            <a:r>
              <a:rPr sz="3600" dirty="0"/>
              <a:t>enhancing</a:t>
            </a:r>
            <a:r>
              <a:rPr sz="3600" spc="-75" dirty="0"/>
              <a:t> </a:t>
            </a:r>
            <a:r>
              <a:rPr sz="3600" spc="-10" dirty="0"/>
              <a:t>satisfaction </a:t>
            </a:r>
            <a:r>
              <a:rPr sz="3600" dirty="0"/>
              <a:t>and</a:t>
            </a:r>
            <a:r>
              <a:rPr sz="3600" spc="-80" dirty="0"/>
              <a:t> </a:t>
            </a:r>
            <a:r>
              <a:rPr sz="3600" spc="-20" dirty="0"/>
              <a:t>profitability.</a:t>
            </a:r>
            <a:r>
              <a:rPr sz="3600" spc="-80" dirty="0"/>
              <a:t> </a:t>
            </a:r>
            <a:r>
              <a:rPr sz="3600" dirty="0"/>
              <a:t>This</a:t>
            </a:r>
            <a:r>
              <a:rPr sz="3600" spc="-80" dirty="0"/>
              <a:t> </a:t>
            </a:r>
            <a:r>
              <a:rPr sz="3600" dirty="0"/>
              <a:t>sharpens</a:t>
            </a:r>
            <a:r>
              <a:rPr sz="3600" spc="-80" dirty="0"/>
              <a:t> </a:t>
            </a:r>
            <a:r>
              <a:rPr sz="3600" dirty="0"/>
              <a:t>your</a:t>
            </a:r>
            <a:r>
              <a:rPr sz="3600" spc="-80" dirty="0"/>
              <a:t> </a:t>
            </a:r>
            <a:r>
              <a:rPr sz="3600" dirty="0"/>
              <a:t>skills</a:t>
            </a:r>
            <a:r>
              <a:rPr sz="3600" spc="-80" dirty="0"/>
              <a:t> </a:t>
            </a:r>
            <a:r>
              <a:rPr sz="3600" dirty="0"/>
              <a:t>in</a:t>
            </a:r>
            <a:r>
              <a:rPr sz="3600" spc="-80" dirty="0"/>
              <a:t> </a:t>
            </a:r>
            <a:r>
              <a:rPr sz="3600" dirty="0"/>
              <a:t>refining</a:t>
            </a:r>
            <a:r>
              <a:rPr sz="3600" spc="-80" dirty="0"/>
              <a:t> </a:t>
            </a:r>
            <a:r>
              <a:rPr sz="3600" dirty="0"/>
              <a:t>datasets</a:t>
            </a:r>
            <a:r>
              <a:rPr sz="3600" spc="-80" dirty="0"/>
              <a:t> </a:t>
            </a:r>
            <a:r>
              <a:rPr sz="3600" spc="-25" dirty="0"/>
              <a:t>and </a:t>
            </a:r>
            <a:r>
              <a:rPr sz="3600" dirty="0"/>
              <a:t>conducting</a:t>
            </a:r>
            <a:r>
              <a:rPr sz="3600" spc="-195" dirty="0"/>
              <a:t> </a:t>
            </a:r>
            <a:r>
              <a:rPr sz="3600" spc="-10" dirty="0"/>
              <a:t>analyses.</a:t>
            </a:r>
            <a:endParaRPr sz="3600" dirty="0"/>
          </a:p>
        </p:txBody>
      </p:sp>
      <p:pic>
        <p:nvPicPr>
          <p:cNvPr id="16" name="Picture 15" descr="A blue and purple circular object&#10;&#10;AI-generated content may be incorrect.">
            <a:extLst>
              <a:ext uri="{FF2B5EF4-FFF2-40B4-BE49-F238E27FC236}">
                <a16:creationId xmlns:a16="http://schemas.microsoft.com/office/drawing/2014/main" id="{AA3CD1FA-2ADA-91EF-4C2D-075B427AA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68" b="91473" l="8387" r="90000">
                        <a14:foregroundMark x1="36129" y1="7752" x2="36129" y2="7752"/>
                        <a14:foregroundMark x1="37097" y1="5426" x2="37097" y2="5426"/>
                        <a14:foregroundMark x1="79677" y1="51938" x2="79677" y2="51938"/>
                        <a14:foregroundMark x1="82903" y1="46770" x2="82903" y2="46770"/>
                        <a14:foregroundMark x1="81290" y1="37984" x2="81290" y2="37984"/>
                        <a14:foregroundMark x1="49355" y1="91473" x2="49355" y2="91473"/>
                        <a14:foregroundMark x1="8387" y1="37984" x2="8387" y2="37984"/>
                        <a14:foregroundMark x1="90000" y1="26873" x2="90000" y2="26873"/>
                        <a14:foregroundMark x1="81290" y1="84755" x2="81290" y2="84755"/>
                        <a14:foregroundMark x1="82903" y1="83204" x2="82903" y2="83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404" y="3537103"/>
            <a:ext cx="3465401" cy="4326162"/>
          </a:xfrm>
          <a:prstGeom prst="rect">
            <a:avLst/>
          </a:prstGeom>
        </p:spPr>
      </p:pic>
      <p:pic>
        <p:nvPicPr>
          <p:cNvPr id="14" name="Picture 13" descr="A blue and purple circular object&#10;&#10;AI-generated content may be incorrect.">
            <a:extLst>
              <a:ext uri="{FF2B5EF4-FFF2-40B4-BE49-F238E27FC236}">
                <a16:creationId xmlns:a16="http://schemas.microsoft.com/office/drawing/2014/main" id="{E3975D3E-4664-F4CF-A50B-8B3955EB1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68" b="91473" l="8387" r="90000">
                        <a14:foregroundMark x1="36129" y1="7752" x2="36129" y2="7752"/>
                        <a14:foregroundMark x1="37097" y1="5426" x2="37097" y2="5426"/>
                        <a14:foregroundMark x1="79677" y1="51938" x2="79677" y2="51938"/>
                        <a14:foregroundMark x1="82903" y1="46770" x2="82903" y2="46770"/>
                        <a14:foregroundMark x1="81290" y1="37984" x2="81290" y2="37984"/>
                        <a14:foregroundMark x1="49355" y1="91473" x2="49355" y2="91473"/>
                        <a14:foregroundMark x1="8387" y1="37984" x2="8387" y2="37984"/>
                        <a14:foregroundMark x1="90000" y1="26873" x2="90000" y2="26873"/>
                        <a14:foregroundMark x1="81290" y1="84755" x2="81290" y2="84755"/>
                        <a14:foregroundMark x1="82903" y1="83204" x2="82903" y2="83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397" y="3177779"/>
            <a:ext cx="3617717" cy="4516312"/>
          </a:xfrm>
          <a:prstGeom prst="rect">
            <a:avLst/>
          </a:prstGeom>
        </p:spPr>
      </p:pic>
      <p:pic>
        <p:nvPicPr>
          <p:cNvPr id="15" name="Picture 14" descr="A blue and purple circular object&#10;&#10;AI-generated content may be incorrect.">
            <a:extLst>
              <a:ext uri="{FF2B5EF4-FFF2-40B4-BE49-F238E27FC236}">
                <a16:creationId xmlns:a16="http://schemas.microsoft.com/office/drawing/2014/main" id="{A8791711-2F5C-B4E7-F0DE-83AFD3CDF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68" b="91473" l="8387" r="90000">
                        <a14:foregroundMark x1="36129" y1="7752" x2="36129" y2="7752"/>
                        <a14:foregroundMark x1="37097" y1="5426" x2="37097" y2="5426"/>
                        <a14:foregroundMark x1="79677" y1="51938" x2="79677" y2="51938"/>
                        <a14:foregroundMark x1="82903" y1="46770" x2="82903" y2="46770"/>
                        <a14:foregroundMark x1="81290" y1="37984" x2="81290" y2="37984"/>
                        <a14:foregroundMark x1="49355" y1="91473" x2="49355" y2="91473"/>
                        <a14:foregroundMark x1="8387" y1="37984" x2="8387" y2="37984"/>
                        <a14:foregroundMark x1="90000" y1="26873" x2="90000" y2="26873"/>
                        <a14:foregroundMark x1="81290" y1="84755" x2="81290" y2="84755"/>
                        <a14:foregroundMark x1="82903" y1="83204" x2="82903" y2="83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030" y="3154669"/>
            <a:ext cx="4043550" cy="531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12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16BB3-E30F-CA6A-7C45-E73423992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DD94CCAC-40E4-9FCD-1C83-5A1D54F8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493" y="554336"/>
            <a:ext cx="15257099" cy="2305050"/>
          </a:xfrm>
        </p:spPr>
        <p:txBody>
          <a:bodyPr/>
          <a:lstStyle/>
          <a:p>
            <a:endParaRPr lang="en-IN"/>
          </a:p>
        </p:txBody>
      </p:sp>
      <p:pic>
        <p:nvPicPr>
          <p:cNvPr id="21" name="Picture 20" descr="A dark wood surface with a light shining on it&#10;&#10;AI-generated content may be incorrect.">
            <a:extLst>
              <a:ext uri="{FF2B5EF4-FFF2-40B4-BE49-F238E27FC236}">
                <a16:creationId xmlns:a16="http://schemas.microsoft.com/office/drawing/2014/main" id="{47076CF6-CBA8-E2D2-8FF6-52C58B96F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2AA1AF54-45AC-BD32-A726-059F30B842A5}"/>
              </a:ext>
            </a:extLst>
          </p:cNvPr>
          <p:cNvSpPr/>
          <p:nvPr/>
        </p:nvSpPr>
        <p:spPr>
          <a:xfrm>
            <a:off x="684000" y="666749"/>
            <a:ext cx="16920000" cy="9000000"/>
          </a:xfrm>
          <a:custGeom>
            <a:avLst/>
            <a:gdLst/>
            <a:ahLst/>
            <a:cxnLst/>
            <a:rect l="l" t="t" r="r" b="b"/>
            <a:pathLst>
              <a:path w="16954500" h="8953500">
                <a:moveTo>
                  <a:pt x="16525874" y="8953499"/>
                </a:moveTo>
                <a:lnTo>
                  <a:pt x="428624" y="8953499"/>
                </a:lnTo>
                <a:lnTo>
                  <a:pt x="381921" y="8950984"/>
                </a:lnTo>
                <a:lnTo>
                  <a:pt x="336674" y="8943613"/>
                </a:lnTo>
                <a:lnTo>
                  <a:pt x="293146" y="8931647"/>
                </a:lnTo>
                <a:lnTo>
                  <a:pt x="251597" y="8915349"/>
                </a:lnTo>
                <a:lnTo>
                  <a:pt x="212289" y="8894979"/>
                </a:lnTo>
                <a:lnTo>
                  <a:pt x="175484" y="8870799"/>
                </a:lnTo>
                <a:lnTo>
                  <a:pt x="141443" y="8843071"/>
                </a:lnTo>
                <a:lnTo>
                  <a:pt x="110428" y="8812055"/>
                </a:lnTo>
                <a:lnTo>
                  <a:pt x="82699" y="8778014"/>
                </a:lnTo>
                <a:lnTo>
                  <a:pt x="58519" y="8741209"/>
                </a:lnTo>
                <a:lnTo>
                  <a:pt x="38149" y="8701901"/>
                </a:lnTo>
                <a:lnTo>
                  <a:pt x="21851" y="8660353"/>
                </a:lnTo>
                <a:lnTo>
                  <a:pt x="9886" y="8616824"/>
                </a:lnTo>
                <a:lnTo>
                  <a:pt x="2515" y="8571577"/>
                </a:lnTo>
                <a:lnTo>
                  <a:pt x="0" y="8524874"/>
                </a:lnTo>
                <a:lnTo>
                  <a:pt x="0" y="428624"/>
                </a:lnTo>
                <a:lnTo>
                  <a:pt x="2515" y="381921"/>
                </a:lnTo>
                <a:lnTo>
                  <a:pt x="9886" y="336674"/>
                </a:lnTo>
                <a:lnTo>
                  <a:pt x="21851" y="293146"/>
                </a:lnTo>
                <a:lnTo>
                  <a:pt x="38149" y="251597"/>
                </a:lnTo>
                <a:lnTo>
                  <a:pt x="58519" y="212289"/>
                </a:lnTo>
                <a:lnTo>
                  <a:pt x="82699" y="175484"/>
                </a:lnTo>
                <a:lnTo>
                  <a:pt x="110428" y="141443"/>
                </a:lnTo>
                <a:lnTo>
                  <a:pt x="141443" y="110428"/>
                </a:lnTo>
                <a:lnTo>
                  <a:pt x="175484" y="82699"/>
                </a:lnTo>
                <a:lnTo>
                  <a:pt x="212289" y="58519"/>
                </a:lnTo>
                <a:lnTo>
                  <a:pt x="251597" y="38149"/>
                </a:lnTo>
                <a:lnTo>
                  <a:pt x="293146" y="21851"/>
                </a:lnTo>
                <a:lnTo>
                  <a:pt x="336674" y="9886"/>
                </a:lnTo>
                <a:lnTo>
                  <a:pt x="381921" y="2515"/>
                </a:lnTo>
                <a:lnTo>
                  <a:pt x="428624" y="0"/>
                </a:lnTo>
                <a:lnTo>
                  <a:pt x="16525874" y="0"/>
                </a:lnTo>
                <a:lnTo>
                  <a:pt x="16572577" y="2515"/>
                </a:lnTo>
                <a:lnTo>
                  <a:pt x="16617824" y="9886"/>
                </a:lnTo>
                <a:lnTo>
                  <a:pt x="16661352" y="21851"/>
                </a:lnTo>
                <a:lnTo>
                  <a:pt x="16702901" y="38149"/>
                </a:lnTo>
                <a:lnTo>
                  <a:pt x="16742209" y="58519"/>
                </a:lnTo>
                <a:lnTo>
                  <a:pt x="16779014" y="82699"/>
                </a:lnTo>
                <a:lnTo>
                  <a:pt x="16813055" y="110428"/>
                </a:lnTo>
                <a:lnTo>
                  <a:pt x="16844070" y="141443"/>
                </a:lnTo>
                <a:lnTo>
                  <a:pt x="16871799" y="175484"/>
                </a:lnTo>
                <a:lnTo>
                  <a:pt x="16895979" y="212289"/>
                </a:lnTo>
                <a:lnTo>
                  <a:pt x="16916349" y="251597"/>
                </a:lnTo>
                <a:lnTo>
                  <a:pt x="16932647" y="293146"/>
                </a:lnTo>
                <a:lnTo>
                  <a:pt x="16944612" y="336674"/>
                </a:lnTo>
                <a:lnTo>
                  <a:pt x="16951983" y="381921"/>
                </a:lnTo>
                <a:lnTo>
                  <a:pt x="16954499" y="428624"/>
                </a:lnTo>
                <a:lnTo>
                  <a:pt x="16954499" y="8524874"/>
                </a:lnTo>
                <a:lnTo>
                  <a:pt x="16951983" y="8571577"/>
                </a:lnTo>
                <a:lnTo>
                  <a:pt x="16944612" y="8616824"/>
                </a:lnTo>
                <a:lnTo>
                  <a:pt x="16932647" y="8660353"/>
                </a:lnTo>
                <a:lnTo>
                  <a:pt x="16916349" y="8701901"/>
                </a:lnTo>
                <a:lnTo>
                  <a:pt x="16895979" y="8741209"/>
                </a:lnTo>
                <a:lnTo>
                  <a:pt x="16871799" y="8778014"/>
                </a:lnTo>
                <a:lnTo>
                  <a:pt x="16844070" y="8812055"/>
                </a:lnTo>
                <a:lnTo>
                  <a:pt x="16813055" y="8843071"/>
                </a:lnTo>
                <a:lnTo>
                  <a:pt x="16779014" y="8870799"/>
                </a:lnTo>
                <a:lnTo>
                  <a:pt x="16742209" y="8894979"/>
                </a:lnTo>
                <a:lnTo>
                  <a:pt x="16702901" y="8915349"/>
                </a:lnTo>
                <a:lnTo>
                  <a:pt x="16661352" y="8931647"/>
                </a:lnTo>
                <a:lnTo>
                  <a:pt x="16617824" y="8943613"/>
                </a:lnTo>
                <a:lnTo>
                  <a:pt x="16572577" y="8950984"/>
                </a:lnTo>
                <a:lnTo>
                  <a:pt x="16525874" y="895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1" name="object 12">
            <a:extLst>
              <a:ext uri="{FF2B5EF4-FFF2-40B4-BE49-F238E27FC236}">
                <a16:creationId xmlns:a16="http://schemas.microsoft.com/office/drawing/2014/main" id="{0B869B79-4B4E-8C63-8B0D-11FC6703E2B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9953" y="7722196"/>
            <a:ext cx="2005025" cy="2250509"/>
          </a:xfrm>
          <a:prstGeom prst="rect">
            <a:avLst/>
          </a:prstGeom>
        </p:spPr>
      </p:pic>
      <p:sp>
        <p:nvSpPr>
          <p:cNvPr id="32" name="object 13">
            <a:extLst>
              <a:ext uri="{FF2B5EF4-FFF2-40B4-BE49-F238E27FC236}">
                <a16:creationId xmlns:a16="http://schemas.microsoft.com/office/drawing/2014/main" id="{A968032F-D73D-17CC-C75E-57457808A93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221200" y="9238564"/>
            <a:ext cx="3714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80"/>
              </a:lnSpc>
            </a:pPr>
            <a:r>
              <a:rPr lang="en-IN" dirty="0"/>
              <a:t>8</a:t>
            </a:r>
            <a:endParaRPr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168D270-C7D5-1D0D-2958-4ED1C7F40C15}"/>
              </a:ext>
            </a:extLst>
          </p:cNvPr>
          <p:cNvSpPr txBox="1"/>
          <p:nvPr/>
        </p:nvSpPr>
        <p:spPr>
          <a:xfrm>
            <a:off x="5454650" y="4975224"/>
            <a:ext cx="525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FFFBF2"/>
                </a:solidFill>
                <a:latin typeface="Trebuchet MS"/>
                <a:cs typeface="Trebuchet MS"/>
              </a:rPr>
              <a:t>sdd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F62C41C-AF07-F7B6-A929-953C8CC5BB59}"/>
              </a:ext>
            </a:extLst>
          </p:cNvPr>
          <p:cNvSpPr txBox="1"/>
          <p:nvPr/>
        </p:nvSpPr>
        <p:spPr>
          <a:xfrm>
            <a:off x="1787525" y="1522379"/>
            <a:ext cx="7860030" cy="644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947285" algn="l"/>
              </a:tabLst>
            </a:pPr>
            <a:r>
              <a:rPr lang="en-US" sz="4000" b="1" spc="-85" dirty="0">
                <a:solidFill>
                  <a:srgbClr val="D94E32"/>
                </a:solidFill>
                <a:latin typeface="Georgia"/>
                <a:cs typeface="Georgia"/>
              </a:rPr>
              <a:t>Q1:</a:t>
            </a:r>
            <a:r>
              <a:rPr lang="en-US" sz="4000" b="1" spc="-305" dirty="0">
                <a:solidFill>
                  <a:srgbClr val="D94E32"/>
                </a:solidFill>
                <a:latin typeface="Georgia"/>
                <a:cs typeface="Georgia"/>
              </a:rPr>
              <a:t> </a:t>
            </a:r>
            <a:r>
              <a:rPr lang="en-US" sz="4000" b="1" spc="-385" dirty="0">
                <a:solidFill>
                  <a:srgbClr val="D94E32"/>
                </a:solidFill>
                <a:latin typeface="Georgia"/>
                <a:cs typeface="Georgia"/>
              </a:rPr>
              <a:t>Orders</a:t>
            </a:r>
            <a:r>
              <a:rPr lang="en-US" sz="4000" b="1" spc="-295" dirty="0">
                <a:solidFill>
                  <a:srgbClr val="D94E32"/>
                </a:solidFill>
                <a:latin typeface="Georgia"/>
                <a:cs typeface="Georgia"/>
              </a:rPr>
              <a:t> </a:t>
            </a:r>
            <a:r>
              <a:rPr lang="en-US" sz="4000" b="1" spc="-370" dirty="0">
                <a:solidFill>
                  <a:srgbClr val="D94E32"/>
                </a:solidFill>
                <a:latin typeface="Georgia"/>
                <a:cs typeface="Georgia"/>
              </a:rPr>
              <a:t>placed</a:t>
            </a:r>
            <a:r>
              <a:rPr lang="en-US" sz="4000" b="1" spc="-305" dirty="0">
                <a:solidFill>
                  <a:srgbClr val="D94E32"/>
                </a:solidFill>
                <a:latin typeface="Georgia"/>
                <a:cs typeface="Georgia"/>
              </a:rPr>
              <a:t> </a:t>
            </a:r>
            <a:r>
              <a:rPr lang="en-US" sz="4000" b="1" spc="-430" dirty="0">
                <a:solidFill>
                  <a:srgbClr val="D94E32"/>
                </a:solidFill>
                <a:latin typeface="Georgia"/>
                <a:cs typeface="Georgia"/>
              </a:rPr>
              <a:t>on</a:t>
            </a:r>
            <a:r>
              <a:rPr lang="en-US" sz="4000" b="1" dirty="0">
                <a:solidFill>
                  <a:srgbClr val="D94E32"/>
                </a:solidFill>
                <a:latin typeface="Georgia"/>
                <a:cs typeface="Georgia"/>
              </a:rPr>
              <a:t>	</a:t>
            </a:r>
            <a:r>
              <a:rPr lang="en-US" sz="4000" b="1" spc="-195" dirty="0">
                <a:solidFill>
                  <a:srgbClr val="D94E32"/>
                </a:solidFill>
                <a:latin typeface="Georgia"/>
                <a:cs typeface="Georgia"/>
              </a:rPr>
              <a:t>‘2015-</a:t>
            </a:r>
            <a:r>
              <a:rPr lang="en-US" sz="4000" b="1" spc="-190" dirty="0">
                <a:solidFill>
                  <a:srgbClr val="D94E32"/>
                </a:solidFill>
                <a:latin typeface="Georgia"/>
                <a:cs typeface="Georgia"/>
              </a:rPr>
              <a:t>01-</a:t>
            </a:r>
            <a:r>
              <a:rPr lang="en-US" sz="4000" b="1" spc="-45" dirty="0">
                <a:solidFill>
                  <a:srgbClr val="D94E32"/>
                </a:solidFill>
                <a:latin typeface="Georgia"/>
                <a:cs typeface="Georgia"/>
              </a:rPr>
              <a:t>01'</a:t>
            </a:r>
            <a:endParaRPr sz="4000" dirty="0">
              <a:latin typeface="Georgia"/>
              <a:cs typeface="Georgia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FDD5F91-EA7E-E474-0893-3EBCF5A9A0D1}"/>
              </a:ext>
            </a:extLst>
          </p:cNvPr>
          <p:cNvSpPr txBox="1"/>
          <p:nvPr/>
        </p:nvSpPr>
        <p:spPr>
          <a:xfrm>
            <a:off x="3116580" y="3260076"/>
            <a:ext cx="5201920" cy="9624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7695">
              <a:lnSpc>
                <a:spcPct val="115199"/>
              </a:lnSpc>
              <a:spcBef>
                <a:spcPts val="100"/>
              </a:spcBef>
            </a:pPr>
            <a:r>
              <a:rPr sz="2800" spc="295" dirty="0">
                <a:latin typeface="Trebuchet MS"/>
                <a:cs typeface="Trebuchet MS"/>
              </a:rPr>
              <a:t>SELECT</a:t>
            </a:r>
            <a:r>
              <a:rPr sz="2800" spc="-170" dirty="0">
                <a:latin typeface="Trebuchet MS"/>
                <a:cs typeface="Trebuchet MS"/>
              </a:rPr>
              <a:t> </a:t>
            </a:r>
            <a:r>
              <a:rPr sz="2800" spc="55" dirty="0">
                <a:latin typeface="Trebuchet MS"/>
                <a:cs typeface="Trebuchet MS"/>
              </a:rPr>
              <a:t>*</a:t>
            </a:r>
            <a:r>
              <a:rPr sz="2800" spc="-170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from</a:t>
            </a:r>
            <a:r>
              <a:rPr sz="2800" spc="-170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orders </a:t>
            </a:r>
            <a:r>
              <a:rPr sz="2800" spc="325" dirty="0">
                <a:latin typeface="Trebuchet MS"/>
                <a:cs typeface="Trebuchet MS"/>
              </a:rPr>
              <a:t>WHERE</a:t>
            </a:r>
            <a:r>
              <a:rPr sz="2800" spc="-95" dirty="0">
                <a:latin typeface="Trebuchet MS"/>
                <a:cs typeface="Trebuchet MS"/>
              </a:rPr>
              <a:t> </a:t>
            </a:r>
            <a:r>
              <a:rPr sz="2800" spc="-80" dirty="0">
                <a:latin typeface="Trebuchet MS"/>
                <a:cs typeface="Trebuchet MS"/>
              </a:rPr>
              <a:t>date</a:t>
            </a:r>
            <a:r>
              <a:rPr sz="2800" spc="-90" dirty="0">
                <a:latin typeface="Trebuchet MS"/>
                <a:cs typeface="Trebuchet MS"/>
              </a:rPr>
              <a:t> </a:t>
            </a:r>
            <a:r>
              <a:rPr sz="2800" spc="180" dirty="0">
                <a:latin typeface="Trebuchet MS"/>
                <a:cs typeface="Trebuchet MS"/>
              </a:rPr>
              <a:t>=</a:t>
            </a:r>
            <a:r>
              <a:rPr sz="2800" spc="-95" dirty="0">
                <a:latin typeface="Trebuchet MS"/>
                <a:cs typeface="Trebuchet MS"/>
              </a:rPr>
              <a:t> </a:t>
            </a:r>
            <a:r>
              <a:rPr sz="2800" dirty="0">
                <a:latin typeface="Trebuchet MS"/>
                <a:cs typeface="Trebuchet MS"/>
              </a:rPr>
              <a:t>'01-01-</a:t>
            </a:r>
            <a:r>
              <a:rPr sz="2800" spc="-10" dirty="0">
                <a:latin typeface="Trebuchet MS"/>
                <a:cs typeface="Trebuchet MS"/>
              </a:rPr>
              <a:t>2015';</a:t>
            </a:r>
            <a:endParaRPr sz="2800" dirty="0">
              <a:latin typeface="Trebuchet MS"/>
              <a:cs typeface="Trebuchet MS"/>
            </a:endParaRPr>
          </a:p>
        </p:txBody>
      </p:sp>
      <p:pic>
        <p:nvPicPr>
          <p:cNvPr id="10" name="object 6">
            <a:extLst>
              <a:ext uri="{FF2B5EF4-FFF2-40B4-BE49-F238E27FC236}">
                <a16:creationId xmlns:a16="http://schemas.microsoft.com/office/drawing/2014/main" id="{D3F6B0E0-8322-B6D3-757D-EC66CEF09E5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02783" y="4575166"/>
            <a:ext cx="7639049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67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</TotalTime>
  <Words>1213</Words>
  <Application>Microsoft Office PowerPoint</Application>
  <PresentationFormat>Custom</PresentationFormat>
  <Paragraphs>127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Aptos</vt:lpstr>
      <vt:lpstr>Arial</vt:lpstr>
      <vt:lpstr>Arial Black</vt:lpstr>
      <vt:lpstr>Cooper Black</vt:lpstr>
      <vt:lpstr>Courier New</vt:lpstr>
      <vt:lpstr>Georgia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The Great Pizza Analytics Challenge</dc:title>
  <dc:creator>RAJ</dc:creator>
  <cp:keywords>DAG5cO6Roq0,BAG5cGTG3Bw,0</cp:keywords>
  <cp:lastModifiedBy>Maddi, Asha</cp:lastModifiedBy>
  <cp:revision>3</cp:revision>
  <dcterms:created xsi:type="dcterms:W3CDTF">2025-11-23T07:43:08Z</dcterms:created>
  <dcterms:modified xsi:type="dcterms:W3CDTF">2025-11-23T18:06:49Z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2025-11-23T00:00:00Z</vt:filetime>
  </property>
  <property fmtid="{D5CDD505-2E9C-101B-9397-08002B2CF9AE}" pid="3" name="Creator">
    <vt:lpwstr>Canva</vt:lpwstr>
  </property>
  <property fmtid="{D5CDD505-2E9C-101B-9397-08002B2CF9AE}" pid="4" name="LastSaved">
    <vt:filetime>2025-11-23T00:00:00Z</vt:filetime>
  </property>
  <property fmtid="{D5CDD505-2E9C-101B-9397-08002B2CF9AE}" pid="5" name="Producer">
    <vt:lpwstr>Canva</vt:lpwstr>
  </property>
  <property fmtid="{D5CDD505-2E9C-101B-9397-08002B2CF9AE}" pid="6" name="containsAiGeneratedContent">
    <vt:lpwstr>Yes</vt:lpwstr>
  </property>
  <property fmtid="{D5CDD505-2E9C-101B-9397-08002B2CF9AE}" pid="7" name="MSIP_Label_15394ae5-69af-439d-af88-cb521c31c0c5_Enabled">
    <vt:lpwstr>true</vt:lpwstr>
  </property>
  <property fmtid="{D5CDD505-2E9C-101B-9397-08002B2CF9AE}" pid="8" name="MSIP_Label_15394ae5-69af-439d-af88-cb521c31c0c5_SetDate">
    <vt:lpwstr>2025-11-23T18:06:49Z</vt:lpwstr>
  </property>
  <property fmtid="{D5CDD505-2E9C-101B-9397-08002B2CF9AE}" pid="9" name="MSIP_Label_15394ae5-69af-439d-af88-cb521c31c0c5_Method">
    <vt:lpwstr>Standard</vt:lpwstr>
  </property>
  <property fmtid="{D5CDD505-2E9C-101B-9397-08002B2CF9AE}" pid="10" name="MSIP_Label_15394ae5-69af-439d-af88-cb521c31c0c5_Name">
    <vt:lpwstr>DXC Internal</vt:lpwstr>
  </property>
  <property fmtid="{D5CDD505-2E9C-101B-9397-08002B2CF9AE}" pid="11" name="MSIP_Label_15394ae5-69af-439d-af88-cb521c31c0c5_SiteId">
    <vt:lpwstr>93f33571-550f-43cf-b09f-cd331338d086</vt:lpwstr>
  </property>
  <property fmtid="{D5CDD505-2E9C-101B-9397-08002B2CF9AE}" pid="12" name="MSIP_Label_15394ae5-69af-439d-af88-cb521c31c0c5_ActionId">
    <vt:lpwstr>6a0cd4bb-c9af-4056-acf2-fdf9bf75a1e4</vt:lpwstr>
  </property>
  <property fmtid="{D5CDD505-2E9C-101B-9397-08002B2CF9AE}" pid="13" name="MSIP_Label_15394ae5-69af-439d-af88-cb521c31c0c5_ContentBits">
    <vt:lpwstr>0</vt:lpwstr>
  </property>
  <property fmtid="{D5CDD505-2E9C-101B-9397-08002B2CF9AE}" pid="14" name="MSIP_Label_15394ae5-69af-439d-af88-cb521c31c0c5_Tag">
    <vt:lpwstr>10, 3, 0, 1</vt:lpwstr>
  </property>
</Properties>
</file>